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Ex1.xml" ContentType="application/vnd.ms-office.chartex+xml"/>
  <Override PartName="/ppt/charts/style9.xml" ContentType="application/vnd.ms-office.chartstyle+xml"/>
  <Override PartName="/ppt/charts/colors9.xml" ContentType="application/vnd.ms-office.chartcolorstyle+xml"/>
  <Override PartName="/ppt/charts/chart9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0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1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2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3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4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Ex2.xml" ContentType="application/vnd.ms-office.chartex+xml"/>
  <Override PartName="/ppt/charts/style16.xml" ContentType="application/vnd.ms-office.chartstyle+xml"/>
  <Override PartName="/ppt/charts/colors16.xml" ContentType="application/vnd.ms-office.chartcolorstyle+xml"/>
  <Override PartName="/ppt/charts/chart15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6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7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18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19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Ex3.xml" ContentType="application/vnd.ms-office.chartex+xml"/>
  <Override PartName="/ppt/charts/style22.xml" ContentType="application/vnd.ms-office.chartstyle+xml"/>
  <Override PartName="/ppt/charts/colors22.xml" ContentType="application/vnd.ms-office.chartcolorstyle+xml"/>
  <Override PartName="/ppt/charts/chart20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1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2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3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4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5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Ex4.xml" ContentType="application/vnd.ms-office.chartex+xml"/>
  <Override PartName="/ppt/charts/style29.xml" ContentType="application/vnd.ms-office.chartstyle+xml"/>
  <Override PartName="/ppt/charts/colors29.xml" ContentType="application/vnd.ms-office.chartcolorstyle+xml"/>
  <Override PartName="/ppt/charts/chart26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27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28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29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0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Ex5.xml" ContentType="application/vnd.ms-office.chartex+xml"/>
  <Override PartName="/ppt/charts/style35.xml" ContentType="application/vnd.ms-office.chartstyle+xml"/>
  <Override PartName="/ppt/charts/colors35.xml" ContentType="application/vnd.ms-office.chartcolorstyle+xml"/>
  <Override PartName="/ppt/charts/chart31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2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3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4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35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36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Ex6.xml" ContentType="application/vnd.ms-office.chartex+xml"/>
  <Override PartName="/ppt/charts/style42.xml" ContentType="application/vnd.ms-office.chartstyle+xml"/>
  <Override PartName="/ppt/charts/colors42.xml" ContentType="application/vnd.ms-office.chartcolorstyle+xml"/>
  <Override PartName="/ppt/charts/chart37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38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39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0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1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2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Ex7.xml" ContentType="application/vnd.ms-office.chartex+xml"/>
  <Override PartName="/ppt/charts/style49.xml" ContentType="application/vnd.ms-office.chartstyle+xml"/>
  <Override PartName="/ppt/charts/colors49.xml" ContentType="application/vnd.ms-office.chartcolorstyle+xml"/>
  <Override PartName="/ppt/charts/chart43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44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45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46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47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48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Ex8.xml" ContentType="application/vnd.ms-office.chartex+xml"/>
  <Override PartName="/ppt/charts/style56.xml" ContentType="application/vnd.ms-office.chartstyle+xml"/>
  <Override PartName="/ppt/charts/colors56.xml" ContentType="application/vnd.ms-office.chartcolorstyle+xml"/>
  <Override PartName="/ppt/charts/chart49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charts/chart50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charts/chart51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charts/chart52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charts/chart53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charts/chart54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charts/chartEx9.xml" ContentType="application/vnd.ms-office.chartex+xml"/>
  <Override PartName="/ppt/charts/style63.xml" ContentType="application/vnd.ms-office.chartstyle+xml"/>
  <Override PartName="/ppt/charts/colors63.xml" ContentType="application/vnd.ms-office.chartcolorstyle+xml"/>
  <Override PartName="/ppt/charts/chart55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charts/chart56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charts/chart57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charts/chart58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charts/chart59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charts/chart60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ppt/charts/chartEx10.xml" ContentType="application/vnd.ms-office.chartex+xml"/>
  <Override PartName="/ppt/charts/style70.xml" ContentType="application/vnd.ms-office.chartstyle+xml"/>
  <Override PartName="/ppt/charts/colors7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7"/>
  </p:handoutMasterIdLst>
  <p:sldIdLst>
    <p:sldId id="257" r:id="rId2"/>
    <p:sldId id="275" r:id="rId3"/>
    <p:sldId id="260" r:id="rId4"/>
    <p:sldId id="286" r:id="rId5"/>
    <p:sldId id="268" r:id="rId6"/>
    <p:sldId id="287" r:id="rId7"/>
    <p:sldId id="280" r:id="rId8"/>
    <p:sldId id="319" r:id="rId9"/>
    <p:sldId id="289" r:id="rId10"/>
    <p:sldId id="288" r:id="rId11"/>
    <p:sldId id="291" r:id="rId12"/>
    <p:sldId id="292" r:id="rId13"/>
    <p:sldId id="297" r:id="rId14"/>
    <p:sldId id="273" r:id="rId15"/>
    <p:sldId id="298" r:id="rId16"/>
    <p:sldId id="299" r:id="rId17"/>
    <p:sldId id="300" r:id="rId18"/>
    <p:sldId id="321" r:id="rId19"/>
    <p:sldId id="322" r:id="rId20"/>
    <p:sldId id="302" r:id="rId21"/>
    <p:sldId id="303" r:id="rId22"/>
    <p:sldId id="305" r:id="rId23"/>
    <p:sldId id="306" r:id="rId24"/>
    <p:sldId id="307" r:id="rId25"/>
    <p:sldId id="325" r:id="rId26"/>
    <p:sldId id="326" r:id="rId27"/>
    <p:sldId id="327" r:id="rId28"/>
    <p:sldId id="397" r:id="rId29"/>
    <p:sldId id="329" r:id="rId30"/>
    <p:sldId id="330" r:id="rId31"/>
    <p:sldId id="331" r:id="rId32"/>
    <p:sldId id="332" r:id="rId33"/>
    <p:sldId id="333" r:id="rId34"/>
    <p:sldId id="334" r:id="rId35"/>
    <p:sldId id="308" r:id="rId36"/>
    <p:sldId id="309" r:id="rId37"/>
    <p:sldId id="310" r:id="rId38"/>
    <p:sldId id="318" r:id="rId39"/>
    <p:sldId id="323" r:id="rId40"/>
    <p:sldId id="312" r:id="rId41"/>
    <p:sldId id="313" r:id="rId42"/>
    <p:sldId id="315" r:id="rId43"/>
    <p:sldId id="316" r:id="rId44"/>
    <p:sldId id="317" r:id="rId45"/>
    <p:sldId id="398" r:id="rId46"/>
    <p:sldId id="399" r:id="rId47"/>
    <p:sldId id="400" r:id="rId48"/>
    <p:sldId id="401" r:id="rId49"/>
    <p:sldId id="402" r:id="rId50"/>
    <p:sldId id="403" r:id="rId51"/>
    <p:sldId id="404" r:id="rId52"/>
    <p:sldId id="405" r:id="rId53"/>
    <p:sldId id="406" r:id="rId54"/>
    <p:sldId id="407" r:id="rId55"/>
    <p:sldId id="335" r:id="rId56"/>
    <p:sldId id="336" r:id="rId57"/>
    <p:sldId id="337" r:id="rId58"/>
    <p:sldId id="355" r:id="rId59"/>
    <p:sldId id="339" r:id="rId60"/>
    <p:sldId id="340" r:id="rId61"/>
    <p:sldId id="341" r:id="rId62"/>
    <p:sldId id="342" r:id="rId63"/>
    <p:sldId id="343" r:id="rId64"/>
    <p:sldId id="344" r:id="rId65"/>
    <p:sldId id="345" r:id="rId66"/>
    <p:sldId id="346" r:id="rId67"/>
    <p:sldId id="347" r:id="rId68"/>
    <p:sldId id="348" r:id="rId69"/>
    <p:sldId id="349" r:id="rId70"/>
    <p:sldId id="350" r:id="rId71"/>
    <p:sldId id="351" r:id="rId72"/>
    <p:sldId id="352" r:id="rId73"/>
    <p:sldId id="353" r:id="rId74"/>
    <p:sldId id="354" r:id="rId75"/>
    <p:sldId id="356" r:id="rId76"/>
    <p:sldId id="357" r:id="rId77"/>
    <p:sldId id="358" r:id="rId78"/>
    <p:sldId id="359" r:id="rId79"/>
    <p:sldId id="360" r:id="rId80"/>
    <p:sldId id="361" r:id="rId81"/>
    <p:sldId id="362" r:id="rId82"/>
    <p:sldId id="363" r:id="rId83"/>
    <p:sldId id="364" r:id="rId84"/>
    <p:sldId id="365" r:id="rId85"/>
    <p:sldId id="366" r:id="rId86"/>
    <p:sldId id="367" r:id="rId87"/>
    <p:sldId id="368" r:id="rId88"/>
    <p:sldId id="386" r:id="rId89"/>
    <p:sldId id="369" r:id="rId90"/>
    <p:sldId id="370" r:id="rId91"/>
    <p:sldId id="371" r:id="rId92"/>
    <p:sldId id="372" r:id="rId93"/>
    <p:sldId id="373" r:id="rId94"/>
    <p:sldId id="374" r:id="rId95"/>
    <p:sldId id="375" r:id="rId96"/>
    <p:sldId id="387" r:id="rId97"/>
    <p:sldId id="388" r:id="rId98"/>
    <p:sldId id="389" r:id="rId99"/>
    <p:sldId id="390" r:id="rId100"/>
    <p:sldId id="391" r:id="rId101"/>
    <p:sldId id="392" r:id="rId102"/>
    <p:sldId id="393" r:id="rId103"/>
    <p:sldId id="394" r:id="rId104"/>
    <p:sldId id="395" r:id="rId105"/>
    <p:sldId id="396" r:id="rId10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138189"/>
    <a:srgbClr val="14444F"/>
    <a:srgbClr val="009999"/>
    <a:srgbClr val="429AA1"/>
    <a:srgbClr val="161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96" autoAdjust="0"/>
    <p:restoredTop sz="96532" autoAdjust="0"/>
  </p:normalViewPr>
  <p:slideViewPr>
    <p:cSldViewPr snapToGrid="0" showGuides="1">
      <p:cViewPr varScale="1">
        <p:scale>
          <a:sx n="103" d="100"/>
          <a:sy n="103" d="100"/>
        </p:scale>
        <p:origin x="144" y="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2165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handoutMaster" Target="handoutMasters/handoutMaster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4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6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7.xlsx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8.xlsx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9.xlsx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0.xlsx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1.xlsx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3.xlsx"/><Relationship Id="rId2" Type="http://schemas.microsoft.com/office/2011/relationships/chartColorStyle" Target="colors64.xml"/><Relationship Id="rId1" Type="http://schemas.microsoft.com/office/2011/relationships/chartStyle" Target="style64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4.xlsx"/><Relationship Id="rId2" Type="http://schemas.microsoft.com/office/2011/relationships/chartColorStyle" Target="colors65.xml"/><Relationship Id="rId1" Type="http://schemas.microsoft.com/office/2011/relationships/chartStyle" Target="style65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5.xlsx"/><Relationship Id="rId2" Type="http://schemas.microsoft.com/office/2011/relationships/chartColorStyle" Target="colors66.xml"/><Relationship Id="rId1" Type="http://schemas.microsoft.com/office/2011/relationships/chartStyle" Target="style66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6.xlsx"/><Relationship Id="rId2" Type="http://schemas.microsoft.com/office/2011/relationships/chartColorStyle" Target="colors67.xml"/><Relationship Id="rId1" Type="http://schemas.microsoft.com/office/2011/relationships/chartStyle" Target="style67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7.xlsx"/><Relationship Id="rId2" Type="http://schemas.microsoft.com/office/2011/relationships/chartColorStyle" Target="colors68.xml"/><Relationship Id="rId1" Type="http://schemas.microsoft.com/office/2011/relationships/chartStyle" Target="style68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8.xlsx"/><Relationship Id="rId2" Type="http://schemas.microsoft.com/office/2011/relationships/chartColorStyle" Target="colors69.xml"/><Relationship Id="rId1" Type="http://schemas.microsoft.com/office/2011/relationships/chartStyle" Target="style69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microsoft.com/office/2011/relationships/chartStyle" Target="style9.xml"/><Relationship Id="rId1" Type="http://schemas.openxmlformats.org/officeDocument/2006/relationships/package" Target="../embeddings/Microsoft_Excel_Worksheet8.xlsx"/></Relationships>
</file>

<file path=ppt/charts/_rels/chartEx10.xml.rels><?xml version="1.0" encoding="UTF-8" standalone="yes"?>
<Relationships xmlns="http://schemas.openxmlformats.org/package/2006/relationships"><Relationship Id="rId3" Type="http://schemas.microsoft.com/office/2011/relationships/chartColorStyle" Target="colors70.xml"/><Relationship Id="rId2" Type="http://schemas.microsoft.com/office/2011/relationships/chartStyle" Target="style70.xml"/><Relationship Id="rId1" Type="http://schemas.openxmlformats.org/officeDocument/2006/relationships/package" Target="../embeddings/Microsoft_Excel_Worksheet69.xlsx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16.xml"/><Relationship Id="rId2" Type="http://schemas.microsoft.com/office/2011/relationships/chartStyle" Target="style16.xml"/><Relationship Id="rId1" Type="http://schemas.openxmlformats.org/officeDocument/2006/relationships/package" Target="../embeddings/Microsoft_Excel_Worksheet15.xlsx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22.xml"/><Relationship Id="rId2" Type="http://schemas.microsoft.com/office/2011/relationships/chartStyle" Target="style22.xml"/><Relationship Id="rId1" Type="http://schemas.openxmlformats.org/officeDocument/2006/relationships/package" Target="../embeddings/Microsoft_Excel_Worksheet21.xlsx"/></Relationships>
</file>

<file path=ppt/charts/_rels/chartEx4.xml.rels><?xml version="1.0" encoding="UTF-8" standalone="yes"?>
<Relationships xmlns="http://schemas.openxmlformats.org/package/2006/relationships"><Relationship Id="rId3" Type="http://schemas.microsoft.com/office/2011/relationships/chartColorStyle" Target="colors29.xml"/><Relationship Id="rId2" Type="http://schemas.microsoft.com/office/2011/relationships/chartStyle" Target="style29.xml"/><Relationship Id="rId1" Type="http://schemas.openxmlformats.org/officeDocument/2006/relationships/package" Target="../embeddings/Microsoft_Excel_Worksheet28.xlsx"/></Relationships>
</file>

<file path=ppt/charts/_rels/chartEx5.xml.rels><?xml version="1.0" encoding="UTF-8" standalone="yes"?>
<Relationships xmlns="http://schemas.openxmlformats.org/package/2006/relationships"><Relationship Id="rId3" Type="http://schemas.microsoft.com/office/2011/relationships/chartColorStyle" Target="colors35.xml"/><Relationship Id="rId2" Type="http://schemas.microsoft.com/office/2011/relationships/chartStyle" Target="style35.xml"/><Relationship Id="rId1" Type="http://schemas.openxmlformats.org/officeDocument/2006/relationships/package" Target="../embeddings/Microsoft_Excel_Worksheet34.xlsx"/></Relationships>
</file>

<file path=ppt/charts/_rels/chartEx6.xml.rels><?xml version="1.0" encoding="UTF-8" standalone="yes"?>
<Relationships xmlns="http://schemas.openxmlformats.org/package/2006/relationships"><Relationship Id="rId3" Type="http://schemas.microsoft.com/office/2011/relationships/chartColorStyle" Target="colors42.xml"/><Relationship Id="rId2" Type="http://schemas.microsoft.com/office/2011/relationships/chartStyle" Target="style42.xml"/><Relationship Id="rId1" Type="http://schemas.openxmlformats.org/officeDocument/2006/relationships/package" Target="../embeddings/Microsoft_Excel_Worksheet41.xlsx"/></Relationships>
</file>

<file path=ppt/charts/_rels/chartEx7.xml.rels><?xml version="1.0" encoding="UTF-8" standalone="yes"?>
<Relationships xmlns="http://schemas.openxmlformats.org/package/2006/relationships"><Relationship Id="rId3" Type="http://schemas.microsoft.com/office/2011/relationships/chartColorStyle" Target="colors49.xml"/><Relationship Id="rId2" Type="http://schemas.microsoft.com/office/2011/relationships/chartStyle" Target="style49.xml"/><Relationship Id="rId1" Type="http://schemas.openxmlformats.org/officeDocument/2006/relationships/package" Target="../embeddings/Microsoft_Excel_Worksheet48.xlsx"/></Relationships>
</file>

<file path=ppt/charts/_rels/chartEx8.xml.rels><?xml version="1.0" encoding="UTF-8" standalone="yes"?>
<Relationships xmlns="http://schemas.openxmlformats.org/package/2006/relationships"><Relationship Id="rId3" Type="http://schemas.microsoft.com/office/2011/relationships/chartColorStyle" Target="colors56.xml"/><Relationship Id="rId2" Type="http://schemas.microsoft.com/office/2011/relationships/chartStyle" Target="style56.xml"/><Relationship Id="rId1" Type="http://schemas.openxmlformats.org/officeDocument/2006/relationships/package" Target="../embeddings/Microsoft_Excel_Worksheet55.xlsx"/></Relationships>
</file>

<file path=ppt/charts/_rels/chartEx9.xml.rels><?xml version="1.0" encoding="UTF-8" standalone="yes"?>
<Relationships xmlns="http://schemas.openxmlformats.org/package/2006/relationships"><Relationship Id="rId3" Type="http://schemas.microsoft.com/office/2011/relationships/chartColorStyle" Target="colors63.xml"/><Relationship Id="rId2" Type="http://schemas.microsoft.com/office/2011/relationships/chartStyle" Target="style63.xml"/><Relationship Id="rId1" Type="http://schemas.openxmlformats.org/officeDocument/2006/relationships/package" Target="../embeddings/Microsoft_Excel_Worksheet6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838415991477406"/>
          <c:y val="0.11626243824763172"/>
          <c:w val="0.58034717664519309"/>
          <c:h val="0.69188219454026056"/>
        </c:manualLayout>
      </c:layout>
      <c:radarChart>
        <c:radarStyle val="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участников по Приморскому краю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9291435613062276E-2"/>
                  <c:y val="4.3103438523070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3F8-4AFA-913C-52641C5510B1}"/>
                </c:ext>
              </c:extLst>
            </c:dLbl>
            <c:dLbl>
              <c:idx val="1"/>
              <c:layout>
                <c:manualLayout>
                  <c:x val="-5.1336836130234181E-2"/>
                  <c:y val="8.65937898013870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3F8-4AFA-913C-52641C5510B1}"/>
                </c:ext>
              </c:extLst>
            </c:dLbl>
            <c:dLbl>
              <c:idx val="2"/>
              <c:layout>
                <c:manualLayout>
                  <c:x val="4.6826863832408937E-2"/>
                  <c:y val="-6.0344813932298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F8-4AFA-913C-52641C5510B1}"/>
                </c:ext>
              </c:extLst>
            </c:dLbl>
            <c:dLbl>
              <c:idx val="3"/>
              <c:layout>
                <c:manualLayout>
                  <c:x val="8.872458410351193E-2"/>
                  <c:y val="1.7241375409228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3FE-4536-AAB5-C450E1FC7500}"/>
                </c:ext>
              </c:extLst>
            </c:dLbl>
            <c:dLbl>
              <c:idx val="4"/>
              <c:layout>
                <c:manualLayout>
                  <c:x val="6.9432878716996521E-2"/>
                  <c:y val="9.7456661261590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3FE-4536-AAB5-C450E1FC7500}"/>
                </c:ext>
              </c:extLst>
            </c:dLbl>
            <c:dLbl>
              <c:idx val="5"/>
              <c:layout>
                <c:manualLayout>
                  <c:x val="-3.145986769017229E-2"/>
                  <c:y val="8.5619867923121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3FE-4536-AAB5-C450E1FC7500}"/>
                </c:ext>
              </c:extLst>
            </c:dLbl>
            <c:dLbl>
              <c:idx val="6"/>
              <c:layout>
                <c:manualLayout>
                  <c:x val="-7.6459270188670991E-2"/>
                  <c:y val="4.7578716602226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FE-4536-AAB5-C450E1FC7500}"/>
                </c:ext>
              </c:extLst>
            </c:dLbl>
            <c:dLbl>
              <c:idx val="7"/>
              <c:layout>
                <c:manualLayout>
                  <c:x val="-0.15892277076336567"/>
                  <c:y val="-4.8385877086184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A30-421B-AF1A-C284CABC226A}"/>
                </c:ext>
              </c:extLst>
            </c:dLbl>
            <c:dLbl>
              <c:idx val="8"/>
              <c:layout>
                <c:manualLayout>
                  <c:x val="-9.9277607490897105E-2"/>
                  <c:y val="-9.7639951329105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A30-421B-AF1A-C284CABC22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биология</c:v>
                </c:pt>
                <c:pt idx="4">
                  <c:v>история</c:v>
                </c:pt>
                <c:pt idx="5">
                  <c:v>география</c:v>
                </c:pt>
                <c:pt idx="6">
                  <c:v>обществознание</c:v>
                </c:pt>
                <c:pt idx="7">
                  <c:v>математика углубленная</c:v>
                </c:pt>
                <c:pt idx="8">
                  <c:v>биология концентрическая (8)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18130</c:v>
                </c:pt>
                <c:pt idx="1">
                  <c:v>18079</c:v>
                </c:pt>
                <c:pt idx="2">
                  <c:v>8966</c:v>
                </c:pt>
                <c:pt idx="3">
                  <c:v>6008</c:v>
                </c:pt>
                <c:pt idx="4">
                  <c:v>6192</c:v>
                </c:pt>
                <c:pt idx="5">
                  <c:v>5966</c:v>
                </c:pt>
                <c:pt idx="6">
                  <c:v>5774</c:v>
                </c:pt>
                <c:pt idx="7">
                  <c:v>143</c:v>
                </c:pt>
                <c:pt idx="8">
                  <c:v>3044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F8-4AFA-913C-52641C5510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8334175"/>
        <c:axId val="1446891967"/>
      </c:radarChart>
      <c:catAx>
        <c:axId val="1358334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6891967"/>
        <c:crosses val="autoZero"/>
        <c:auto val="1"/>
        <c:lblAlgn val="ctr"/>
        <c:lblOffset val="100"/>
        <c:noMultiLvlLbl val="0"/>
      </c:catAx>
      <c:valAx>
        <c:axId val="1446891967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583341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432974188169017E-2"/>
          <c:y val="3.8469146612932152E-2"/>
          <c:w val="0.93756702581183093"/>
          <c:h val="0.46224759196936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26.55</c:v>
                </c:pt>
                <c:pt idx="1">
                  <c:v>29.580000000000002</c:v>
                </c:pt>
                <c:pt idx="2">
                  <c:v>33.619999999999997</c:v>
                </c:pt>
                <c:pt idx="3">
                  <c:v>34.590000000000003</c:v>
                </c:pt>
                <c:pt idx="4">
                  <c:v>44.98</c:v>
                </c:pt>
                <c:pt idx="5">
                  <c:v>35.81</c:v>
                </c:pt>
                <c:pt idx="6">
                  <c:v>44.34</c:v>
                </c:pt>
                <c:pt idx="7">
                  <c:v>35.75</c:v>
                </c:pt>
                <c:pt idx="8">
                  <c:v>14.17</c:v>
                </c:pt>
                <c:pt idx="9">
                  <c:v>45.62</c:v>
                </c:pt>
                <c:pt idx="10">
                  <c:v>31.35</c:v>
                </c:pt>
                <c:pt idx="11">
                  <c:v>32.049999999999997</c:v>
                </c:pt>
                <c:pt idx="12">
                  <c:v>29.93</c:v>
                </c:pt>
                <c:pt idx="13">
                  <c:v>35.35</c:v>
                </c:pt>
                <c:pt idx="14">
                  <c:v>31.23</c:v>
                </c:pt>
                <c:pt idx="15">
                  <c:v>27.78</c:v>
                </c:pt>
                <c:pt idx="16">
                  <c:v>32.479999999999997</c:v>
                </c:pt>
                <c:pt idx="17">
                  <c:v>51.34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54-4CAA-870E-E2B002DFDF0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Лист1!$C$2:$C$19</c:f>
              <c:numCache>
                <c:formatCode>General</c:formatCode>
                <c:ptCount val="18"/>
                <c:pt idx="0">
                  <c:v>29.73</c:v>
                </c:pt>
                <c:pt idx="1">
                  <c:v>21.669999999999998</c:v>
                </c:pt>
                <c:pt idx="2">
                  <c:v>39.299999999999997</c:v>
                </c:pt>
                <c:pt idx="3">
                  <c:v>24.03</c:v>
                </c:pt>
                <c:pt idx="4">
                  <c:v>29.68</c:v>
                </c:pt>
                <c:pt idx="5">
                  <c:v>37.120000000000005</c:v>
                </c:pt>
                <c:pt idx="6">
                  <c:v>44.98</c:v>
                </c:pt>
                <c:pt idx="7">
                  <c:v>38.049999999999997</c:v>
                </c:pt>
                <c:pt idx="8">
                  <c:v>18.25</c:v>
                </c:pt>
                <c:pt idx="9">
                  <c:v>37.03</c:v>
                </c:pt>
                <c:pt idx="10">
                  <c:v>33.69</c:v>
                </c:pt>
                <c:pt idx="11">
                  <c:v>40.96</c:v>
                </c:pt>
                <c:pt idx="12">
                  <c:v>30.89</c:v>
                </c:pt>
                <c:pt idx="13">
                  <c:v>30.81</c:v>
                </c:pt>
                <c:pt idx="14">
                  <c:v>30.159999999999997</c:v>
                </c:pt>
                <c:pt idx="15">
                  <c:v>36.159999999999997</c:v>
                </c:pt>
                <c:pt idx="16">
                  <c:v>35.65</c:v>
                </c:pt>
                <c:pt idx="17">
                  <c:v>52.35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54-4CAA-870E-E2B002DFDF0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Лист1!$D$2:$D$19</c:f>
              <c:numCache>
                <c:formatCode>General</c:formatCode>
                <c:ptCount val="18"/>
                <c:pt idx="0">
                  <c:v>35.120000000000005</c:v>
                </c:pt>
                <c:pt idx="1">
                  <c:v>25.39</c:v>
                </c:pt>
                <c:pt idx="2">
                  <c:v>35.270000000000003</c:v>
                </c:pt>
                <c:pt idx="3">
                  <c:v>26.39</c:v>
                </c:pt>
                <c:pt idx="4">
                  <c:v>35.67</c:v>
                </c:pt>
                <c:pt idx="5">
                  <c:v>37.99</c:v>
                </c:pt>
                <c:pt idx="6">
                  <c:v>43.660000000000004</c:v>
                </c:pt>
                <c:pt idx="7">
                  <c:v>35.769999999999996</c:v>
                </c:pt>
                <c:pt idx="8">
                  <c:v>26.27</c:v>
                </c:pt>
                <c:pt idx="9">
                  <c:v>44.28</c:v>
                </c:pt>
                <c:pt idx="10">
                  <c:v>34.659999999999997</c:v>
                </c:pt>
                <c:pt idx="11">
                  <c:v>28.89</c:v>
                </c:pt>
                <c:pt idx="12">
                  <c:v>26.02</c:v>
                </c:pt>
                <c:pt idx="13">
                  <c:v>38.799999999999997</c:v>
                </c:pt>
                <c:pt idx="14">
                  <c:v>30.64</c:v>
                </c:pt>
                <c:pt idx="15">
                  <c:v>31.92</c:v>
                </c:pt>
                <c:pt idx="16">
                  <c:v>35.519999999999996</c:v>
                </c:pt>
                <c:pt idx="17">
                  <c:v>56.94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54-4CAA-870E-E2B002DFDF0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Лист1!$E$2:$E$19</c:f>
              <c:numCache>
                <c:formatCode>General</c:formatCode>
                <c:ptCount val="18"/>
                <c:pt idx="0">
                  <c:v>41.61</c:v>
                </c:pt>
                <c:pt idx="1">
                  <c:v>32.32</c:v>
                </c:pt>
                <c:pt idx="2">
                  <c:v>41.570000000000007</c:v>
                </c:pt>
                <c:pt idx="3">
                  <c:v>34.520000000000003</c:v>
                </c:pt>
                <c:pt idx="4">
                  <c:v>38.39</c:v>
                </c:pt>
                <c:pt idx="5">
                  <c:v>32.619999999999997</c:v>
                </c:pt>
                <c:pt idx="6">
                  <c:v>46.08</c:v>
                </c:pt>
                <c:pt idx="7">
                  <c:v>32.619999999999997</c:v>
                </c:pt>
                <c:pt idx="8">
                  <c:v>23.33</c:v>
                </c:pt>
                <c:pt idx="9">
                  <c:v>45.32</c:v>
                </c:pt>
                <c:pt idx="10">
                  <c:v>36.06</c:v>
                </c:pt>
                <c:pt idx="11">
                  <c:v>36.11</c:v>
                </c:pt>
                <c:pt idx="12">
                  <c:v>38.869999999999997</c:v>
                </c:pt>
                <c:pt idx="13">
                  <c:v>41.67</c:v>
                </c:pt>
                <c:pt idx="14">
                  <c:v>30.73</c:v>
                </c:pt>
                <c:pt idx="15">
                  <c:v>28.61</c:v>
                </c:pt>
                <c:pt idx="16">
                  <c:v>32.06</c:v>
                </c:pt>
                <c:pt idx="17">
                  <c:v>48.620000000000005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1A-4C5B-A693-4D28973CB17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774243014258593E-2"/>
          <c:y val="1.4034589582812998E-2"/>
          <c:w val="0.94769655888571347"/>
          <c:h val="0.849803565873130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Лист1!$A$2:$A$17</c:f>
              <c:strCach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78.349999999999994</c:v>
                </c:pt>
                <c:pt idx="1">
                  <c:v>78.650000000000006</c:v>
                </c:pt>
                <c:pt idx="2">
                  <c:v>82.27</c:v>
                </c:pt>
                <c:pt idx="3">
                  <c:v>73.08</c:v>
                </c:pt>
                <c:pt idx="4">
                  <c:v>72.97</c:v>
                </c:pt>
                <c:pt idx="5">
                  <c:v>86.61</c:v>
                </c:pt>
                <c:pt idx="6">
                  <c:v>65.2</c:v>
                </c:pt>
                <c:pt idx="7">
                  <c:v>49.5</c:v>
                </c:pt>
                <c:pt idx="8">
                  <c:v>70.66</c:v>
                </c:pt>
                <c:pt idx="9">
                  <c:v>30.28</c:v>
                </c:pt>
                <c:pt idx="10">
                  <c:v>46.65</c:v>
                </c:pt>
                <c:pt idx="11">
                  <c:v>54.14</c:v>
                </c:pt>
                <c:pt idx="12">
                  <c:v>62.91</c:v>
                </c:pt>
                <c:pt idx="13">
                  <c:v>24.83</c:v>
                </c:pt>
                <c:pt idx="14">
                  <c:v>56.62</c:v>
                </c:pt>
                <c:pt idx="15">
                  <c:v>15.1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29-4EC5-BF96-440F8094452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5.5881531153953619E-3"/>
                  <c:y val="-1.11296605453533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78-4056-A42A-19F41D082FC3}"/>
                </c:ext>
              </c:extLst>
            </c:dLbl>
            <c:dLbl>
              <c:idx val="3"/>
              <c:layout>
                <c:manualLayout>
                  <c:x val="5.5881531153953619E-3"/>
                  <c:y val="-1.55815247634947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78-4056-A42A-19F41D082FC3}"/>
                </c:ext>
              </c:extLst>
            </c:dLbl>
            <c:dLbl>
              <c:idx val="5"/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895-4AC3-B2A5-E253C940BA8D}"/>
                </c:ext>
              </c:extLst>
            </c:dLbl>
            <c:dLbl>
              <c:idx val="7"/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F6E-4910-812F-7A95DBAAA239}"/>
                </c:ext>
              </c:extLst>
            </c:dLbl>
            <c:dLbl>
              <c:idx val="9"/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40A1-4C34-B279-AE0D1699E52E}"/>
                </c:ext>
              </c:extLst>
            </c:dLbl>
            <c:dLbl>
              <c:idx val="10"/>
              <c:layout>
                <c:manualLayout>
                  <c:x val="6.7057837384744343E-3"/>
                  <c:y val="-1.1129660545353387E-2"/>
                </c:manualLayout>
              </c:layout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78-4056-A42A-19F41D082FC3}"/>
                </c:ext>
              </c:extLst>
            </c:dLbl>
            <c:dLbl>
              <c:idx val="11"/>
              <c:layout>
                <c:manualLayout>
                  <c:x val="3.3528918692371352E-3"/>
                  <c:y val="-3.3388981636060119E-2"/>
                </c:manualLayout>
              </c:layout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78-4056-A42A-19F41D082FC3}"/>
                </c:ext>
              </c:extLst>
            </c:dLbl>
            <c:dLbl>
              <c:idx val="13"/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895-4AC3-B2A5-E253C940BA8D}"/>
                </c:ext>
              </c:extLst>
            </c:dLbl>
            <c:dLbl>
              <c:idx val="15"/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895-4AC3-B2A5-E253C940BA8D}"/>
                </c:ext>
              </c:extLst>
            </c:dLbl>
            <c:dLbl>
              <c:idx val="18"/>
              <c:layout>
                <c:manualLayout>
                  <c:x val="4.4705224923161256E-3"/>
                  <c:y val="-2.22593210907067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C78-4056-A42A-19F41D082FC3}"/>
                </c:ext>
              </c:extLst>
            </c:dLbl>
            <c:dLbl>
              <c:idx val="19"/>
              <c:layout>
                <c:manualLayout>
                  <c:x val="4.4705224923162895E-3"/>
                  <c:y val="-2.225932109070754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C78-4056-A42A-19F41D082F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Лист1!$A$2:$A$17</c:f>
              <c:strCach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strCache>
            </c:strRef>
          </c:cat>
          <c:val>
            <c:numRef>
              <c:f>Лист1!$C$2:$C$17</c:f>
              <c:numCache>
                <c:formatCode>General</c:formatCode>
                <c:ptCount val="16"/>
                <c:pt idx="0">
                  <c:v>75.39</c:v>
                </c:pt>
                <c:pt idx="1">
                  <c:v>77.319999999999993</c:v>
                </c:pt>
                <c:pt idx="2">
                  <c:v>79.2</c:v>
                </c:pt>
                <c:pt idx="3">
                  <c:v>69.27</c:v>
                </c:pt>
                <c:pt idx="4">
                  <c:v>71.67</c:v>
                </c:pt>
                <c:pt idx="5">
                  <c:v>84.08</c:v>
                </c:pt>
                <c:pt idx="6">
                  <c:v>62</c:v>
                </c:pt>
                <c:pt idx="7">
                  <c:v>45.98</c:v>
                </c:pt>
                <c:pt idx="8">
                  <c:v>69.58</c:v>
                </c:pt>
                <c:pt idx="9">
                  <c:v>31.88</c:v>
                </c:pt>
                <c:pt idx="10">
                  <c:v>45.63</c:v>
                </c:pt>
                <c:pt idx="11">
                  <c:v>51.81</c:v>
                </c:pt>
                <c:pt idx="12">
                  <c:v>59.2</c:v>
                </c:pt>
                <c:pt idx="13">
                  <c:v>25.45</c:v>
                </c:pt>
                <c:pt idx="14">
                  <c:v>56.52</c:v>
                </c:pt>
                <c:pt idx="15">
                  <c:v>15.84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29-4EC5-BF96-440F809445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9.16</c:v>
                </c:pt>
                <c:pt idx="1">
                  <c:v>49.64</c:v>
                </c:pt>
                <c:pt idx="2">
                  <c:v>31.83</c:v>
                </c:pt>
                <c:pt idx="3">
                  <c:v>9.3699999999999992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E1-466E-8EEF-FEE9CE156BC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9.43</c:v>
                </c:pt>
                <c:pt idx="1">
                  <c:v>53.04</c:v>
                </c:pt>
                <c:pt idx="2">
                  <c:v>29.45</c:v>
                </c:pt>
                <c:pt idx="3">
                  <c:v>8.08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E1-466E-8EEF-FEE9CE156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Оценка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53-4856-BFFC-5006E3CE95D0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67BD-40EE-9CF4-D642E47B1883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53-4856-BFFC-5006E3CE95D0}"/>
              </c:ext>
            </c:extLst>
          </c:dPt>
          <c:dPt>
            <c:idx val="1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7BD-40EE-9CF4-D642E47B1883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E53-4856-BFFC-5006E3CE95D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Лист1!$B$1:$U$1</c:f>
              <c:strCache>
                <c:ptCount val="2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</c:strCache>
            </c:strRef>
          </c:cat>
          <c:val>
            <c:numRef>
              <c:f>Лист1!$B$2:$U$2</c:f>
              <c:numCache>
                <c:formatCode>General</c:formatCode>
                <c:ptCount val="20"/>
                <c:pt idx="0">
                  <c:v>0.6</c:v>
                </c:pt>
                <c:pt idx="1">
                  <c:v>0.8</c:v>
                </c:pt>
                <c:pt idx="2">
                  <c:v>1.4</c:v>
                </c:pt>
                <c:pt idx="3">
                  <c:v>1.5</c:v>
                </c:pt>
                <c:pt idx="4">
                  <c:v>1.7</c:v>
                </c:pt>
                <c:pt idx="5">
                  <c:v>2</c:v>
                </c:pt>
                <c:pt idx="6">
                  <c:v>1.6</c:v>
                </c:pt>
                <c:pt idx="7">
                  <c:v>14.5</c:v>
                </c:pt>
                <c:pt idx="8">
                  <c:v>12.1</c:v>
                </c:pt>
                <c:pt idx="9">
                  <c:v>10.4</c:v>
                </c:pt>
                <c:pt idx="10">
                  <c:v>8.6</c:v>
                </c:pt>
                <c:pt idx="11">
                  <c:v>7.7</c:v>
                </c:pt>
                <c:pt idx="12">
                  <c:v>11.6</c:v>
                </c:pt>
                <c:pt idx="13">
                  <c:v>7.7</c:v>
                </c:pt>
                <c:pt idx="14">
                  <c:v>5.8</c:v>
                </c:pt>
                <c:pt idx="15">
                  <c:v>4.2</c:v>
                </c:pt>
                <c:pt idx="16">
                  <c:v>3.8</c:v>
                </c:pt>
                <c:pt idx="17">
                  <c:v>2.2999999999999998</c:v>
                </c:pt>
                <c:pt idx="18">
                  <c:v>1.2</c:v>
                </c:pt>
                <c:pt idx="19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53-4856-BFFC-5006E3CE95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7307808"/>
        <c:axId val="1862703616"/>
      </c:barChart>
      <c:catAx>
        <c:axId val="1717307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первичный</a:t>
                </a:r>
                <a:r>
                  <a:rPr lang="ru-RU" baseline="0"/>
                  <a:t> балл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0.47662861671490386"/>
              <c:y val="0.930254490274911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2703616"/>
        <c:crosses val="autoZero"/>
        <c:auto val="1"/>
        <c:lblAlgn val="ctr"/>
        <c:lblOffset val="100"/>
        <c:noMultiLvlLbl val="0"/>
      </c:catAx>
      <c:valAx>
        <c:axId val="186270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участников, набравших первичный</a:t>
                </a:r>
                <a:r>
                  <a:rPr lang="ru-RU" baseline="0" dirty="0"/>
                  <a:t> балл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73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"2"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Лист1!$B$1:$Q$1</c:f>
              <c:strCach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strCache>
            </c:strRef>
          </c:cat>
          <c:val>
            <c:numRef>
              <c:f>Лист1!$B$2:$Q$2</c:f>
              <c:numCache>
                <c:formatCode>General</c:formatCode>
                <c:ptCount val="16"/>
                <c:pt idx="0">
                  <c:v>31.53</c:v>
                </c:pt>
                <c:pt idx="1">
                  <c:v>34.44</c:v>
                </c:pt>
                <c:pt idx="2">
                  <c:v>48.75</c:v>
                </c:pt>
                <c:pt idx="3">
                  <c:v>23.22</c:v>
                </c:pt>
                <c:pt idx="4">
                  <c:v>24.35</c:v>
                </c:pt>
                <c:pt idx="5">
                  <c:v>52.61</c:v>
                </c:pt>
                <c:pt idx="6">
                  <c:v>28.33</c:v>
                </c:pt>
                <c:pt idx="7">
                  <c:v>9.1999999999999993</c:v>
                </c:pt>
                <c:pt idx="8">
                  <c:v>21.97</c:v>
                </c:pt>
                <c:pt idx="9">
                  <c:v>5.82</c:v>
                </c:pt>
                <c:pt idx="10">
                  <c:v>9.14</c:v>
                </c:pt>
                <c:pt idx="11">
                  <c:v>12.47</c:v>
                </c:pt>
                <c:pt idx="12">
                  <c:v>20.61</c:v>
                </c:pt>
                <c:pt idx="13">
                  <c:v>1.48</c:v>
                </c:pt>
                <c:pt idx="14">
                  <c:v>18.760000000000002</c:v>
                </c:pt>
                <c:pt idx="15">
                  <c:v>0.74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38-4358-8D0A-A7A1A7DB6C83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"3"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Лист1!$B$1:$Q$1</c:f>
              <c:strCach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strCache>
            </c:strRef>
          </c:cat>
          <c:val>
            <c:numRef>
              <c:f>Лист1!$B$3:$Q$3</c:f>
              <c:numCache>
                <c:formatCode>General</c:formatCode>
                <c:ptCount val="16"/>
                <c:pt idx="0">
                  <c:v>72.08</c:v>
                </c:pt>
                <c:pt idx="1">
                  <c:v>75.44</c:v>
                </c:pt>
                <c:pt idx="2">
                  <c:v>77.47</c:v>
                </c:pt>
                <c:pt idx="3">
                  <c:v>65.319999999999993</c:v>
                </c:pt>
                <c:pt idx="4">
                  <c:v>67.760000000000005</c:v>
                </c:pt>
                <c:pt idx="5">
                  <c:v>82.34</c:v>
                </c:pt>
                <c:pt idx="6">
                  <c:v>57.47</c:v>
                </c:pt>
                <c:pt idx="7">
                  <c:v>36.549999999999997</c:v>
                </c:pt>
                <c:pt idx="8">
                  <c:v>64.34</c:v>
                </c:pt>
                <c:pt idx="9">
                  <c:v>20.47</c:v>
                </c:pt>
                <c:pt idx="10">
                  <c:v>36.11</c:v>
                </c:pt>
                <c:pt idx="11">
                  <c:v>40.020000000000003</c:v>
                </c:pt>
                <c:pt idx="12">
                  <c:v>51.46</c:v>
                </c:pt>
                <c:pt idx="13">
                  <c:v>10.1</c:v>
                </c:pt>
                <c:pt idx="14">
                  <c:v>47</c:v>
                </c:pt>
                <c:pt idx="15">
                  <c:v>6.21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38-4358-8D0A-A7A1A7DB6C83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"4"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Лист1!$B$1:$Q$1</c:f>
              <c:strCach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strCache>
            </c:strRef>
          </c:cat>
          <c:val>
            <c:numRef>
              <c:f>Лист1!$B$4:$Q$4</c:f>
              <c:numCache>
                <c:formatCode>General</c:formatCode>
                <c:ptCount val="16"/>
                <c:pt idx="0">
                  <c:v>89.64</c:v>
                </c:pt>
                <c:pt idx="1">
                  <c:v>89.7</c:v>
                </c:pt>
                <c:pt idx="2">
                  <c:v>87.63</c:v>
                </c:pt>
                <c:pt idx="3">
                  <c:v>84.47</c:v>
                </c:pt>
                <c:pt idx="4">
                  <c:v>87.44</c:v>
                </c:pt>
                <c:pt idx="5">
                  <c:v>93.42</c:v>
                </c:pt>
                <c:pt idx="6">
                  <c:v>73.83</c:v>
                </c:pt>
                <c:pt idx="7">
                  <c:v>65.14</c:v>
                </c:pt>
                <c:pt idx="8">
                  <c:v>87.17</c:v>
                </c:pt>
                <c:pt idx="9">
                  <c:v>47.01</c:v>
                </c:pt>
                <c:pt idx="10">
                  <c:v>63.28</c:v>
                </c:pt>
                <c:pt idx="11">
                  <c:v>74.28</c:v>
                </c:pt>
                <c:pt idx="12">
                  <c:v>76.7</c:v>
                </c:pt>
                <c:pt idx="13">
                  <c:v>43.92</c:v>
                </c:pt>
                <c:pt idx="14">
                  <c:v>76.28</c:v>
                </c:pt>
                <c:pt idx="15">
                  <c:v>24.36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38-4358-8D0A-A7A1A7DB6C83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"5"</c:v>
                </c:pt>
              </c:strCache>
            </c:strRef>
          </c:tx>
          <c:spPr>
            <a:ln w="3810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strRef>
              <c:f>Лист1!$B$1:$Q$1</c:f>
              <c:strCach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strCache>
            </c:strRef>
          </c:cat>
          <c:val>
            <c:numRef>
              <c:f>Лист1!$B$5:$Q$5</c:f>
              <c:numCache>
                <c:formatCode>General</c:formatCode>
                <c:ptCount val="16"/>
                <c:pt idx="0">
                  <c:v>96.81</c:v>
                </c:pt>
                <c:pt idx="1">
                  <c:v>95.01</c:v>
                </c:pt>
                <c:pt idx="2">
                  <c:v>93.42</c:v>
                </c:pt>
                <c:pt idx="3">
                  <c:v>94.67</c:v>
                </c:pt>
                <c:pt idx="4">
                  <c:v>95.71</c:v>
                </c:pt>
                <c:pt idx="5">
                  <c:v>97.37</c:v>
                </c:pt>
                <c:pt idx="6">
                  <c:v>87.67</c:v>
                </c:pt>
                <c:pt idx="7">
                  <c:v>86.29</c:v>
                </c:pt>
                <c:pt idx="8">
                  <c:v>95.36</c:v>
                </c:pt>
                <c:pt idx="9">
                  <c:v>81.58</c:v>
                </c:pt>
                <c:pt idx="10">
                  <c:v>85.39</c:v>
                </c:pt>
                <c:pt idx="11">
                  <c:v>91</c:v>
                </c:pt>
                <c:pt idx="12">
                  <c:v>91.27</c:v>
                </c:pt>
                <c:pt idx="13">
                  <c:v>87.88</c:v>
                </c:pt>
                <c:pt idx="14">
                  <c:v>91.2</c:v>
                </c:pt>
                <c:pt idx="15">
                  <c:v>66.55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D38-4358-8D0A-A7A1A7DB6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2419279"/>
        <c:axId val="930774991"/>
      </c:lineChart>
      <c:catAx>
        <c:axId val="16424192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Номер задания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0774991"/>
        <c:crosses val="autoZero"/>
        <c:auto val="1"/>
        <c:lblAlgn val="ctr"/>
        <c:lblOffset val="100"/>
        <c:noMultiLvlLbl val="0"/>
      </c:catAx>
      <c:valAx>
        <c:axId val="93077499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выполнения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2419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432974188169017E-2"/>
          <c:y val="3.8469146612932152E-2"/>
          <c:w val="0.93756702581183093"/>
          <c:h val="0.46224759196936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Пожарский МО</c:v>
                </c:pt>
                <c:pt idx="1">
                  <c:v>Уссурийский ГО</c:v>
                </c:pt>
                <c:pt idx="2">
                  <c:v>Находкинский ГО</c:v>
                </c:pt>
                <c:pt idx="3">
                  <c:v>Приморский край (региональное подчинение)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0-B054-4CAA-870E-E2B002DFDF0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Пожарский МО</c:v>
                </c:pt>
                <c:pt idx="1">
                  <c:v>Уссурийский ГО</c:v>
                </c:pt>
                <c:pt idx="2">
                  <c:v>Находкинский ГО</c:v>
                </c:pt>
                <c:pt idx="3">
                  <c:v>Приморский край (региональное подчинение)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B054-4CAA-870E-E2B002DFDF0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Пожарский МО</c:v>
                </c:pt>
                <c:pt idx="1">
                  <c:v>Уссурийский ГО</c:v>
                </c:pt>
                <c:pt idx="2">
                  <c:v>Находкинский ГО</c:v>
                </c:pt>
                <c:pt idx="3">
                  <c:v>Приморский край (региональное подчинение)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2">
                  <c:v>33.33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54-4CAA-870E-E2B002DFDF0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Пожарский МО</c:v>
                </c:pt>
                <c:pt idx="1">
                  <c:v>Уссурийский ГО</c:v>
                </c:pt>
                <c:pt idx="2">
                  <c:v>Находкинский ГО</c:v>
                </c:pt>
                <c:pt idx="3">
                  <c:v>Приморский край (региональное подчинение)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62.5</c:v>
                </c:pt>
                <c:pt idx="1">
                  <c:v>55.17</c:v>
                </c:pt>
                <c:pt idx="2">
                  <c:v>51.69</c:v>
                </c:pt>
                <c:pt idx="3">
                  <c:v>58.82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1A-4C5B-A693-4D28973CB17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774243014258593E-2"/>
          <c:y val="1.4034589582812998E-2"/>
          <c:w val="0.94769655888571347"/>
          <c:h val="0.849803565873130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66.83</c:v>
                </c:pt>
                <c:pt idx="1">
                  <c:v>74.09</c:v>
                </c:pt>
                <c:pt idx="2">
                  <c:v>95.05</c:v>
                </c:pt>
                <c:pt idx="3">
                  <c:v>74.599999999999994</c:v>
                </c:pt>
                <c:pt idx="4">
                  <c:v>73.53</c:v>
                </c:pt>
                <c:pt idx="5">
                  <c:v>71.84</c:v>
                </c:pt>
                <c:pt idx="6">
                  <c:v>66.08</c:v>
                </c:pt>
                <c:pt idx="7">
                  <c:v>63.41</c:v>
                </c:pt>
                <c:pt idx="8">
                  <c:v>59.92</c:v>
                </c:pt>
                <c:pt idx="9">
                  <c:v>60.3</c:v>
                </c:pt>
                <c:pt idx="10">
                  <c:v>77.03</c:v>
                </c:pt>
                <c:pt idx="11">
                  <c:v>30.26</c:v>
                </c:pt>
                <c:pt idx="12">
                  <c:v>44.07</c:v>
                </c:pt>
                <c:pt idx="13">
                  <c:v>16.57</c:v>
                </c:pt>
                <c:pt idx="14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29-4EC5-BF96-440F8094452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solidFill>
                  <a:srgbClr val="00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C37D-4320-9F55-F28EACDDB25F}"/>
                </c:ext>
              </c:extLst>
            </c:dLbl>
            <c:dLbl>
              <c:idx val="1"/>
              <c:layout>
                <c:manualLayout>
                  <c:x val="5.5881531153953619E-3"/>
                  <c:y val="-1.11296605453533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78-4056-A42A-19F41D082FC3}"/>
                </c:ext>
              </c:extLst>
            </c:dLbl>
            <c:dLbl>
              <c:idx val="2"/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40A1-4C34-B279-AE0D1699E52E}"/>
                </c:ext>
              </c:extLst>
            </c:dLbl>
            <c:dLbl>
              <c:idx val="3"/>
              <c:layout>
                <c:manualLayout>
                  <c:x val="5.5881531153953619E-3"/>
                  <c:y val="-1.55815247634947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78-4056-A42A-19F41D082FC3}"/>
                </c:ext>
              </c:extLst>
            </c:dLbl>
            <c:dLbl>
              <c:idx val="4"/>
              <c:spPr>
                <a:solidFill>
                  <a:srgbClr val="00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30A-4672-AF89-956C0F215846}"/>
                </c:ext>
              </c:extLst>
            </c:dLbl>
            <c:dLbl>
              <c:idx val="6"/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37D-4320-9F55-F28EACDDB25F}"/>
                </c:ext>
              </c:extLst>
            </c:dLbl>
            <c:dLbl>
              <c:idx val="7"/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37D-4320-9F55-F28EACDDB25F}"/>
                </c:ext>
              </c:extLst>
            </c:dLbl>
            <c:dLbl>
              <c:idx val="8"/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C37D-4320-9F55-F28EACDDB25F}"/>
                </c:ext>
              </c:extLst>
            </c:dLbl>
            <c:dLbl>
              <c:idx val="9"/>
              <c:spPr>
                <a:solidFill>
                  <a:srgbClr val="00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40A1-4C34-B279-AE0D1699E52E}"/>
                </c:ext>
              </c:extLst>
            </c:dLbl>
            <c:dLbl>
              <c:idx val="10"/>
              <c:layout>
                <c:manualLayout>
                  <c:x val="6.7057837384744343E-3"/>
                  <c:y val="-1.1129660545353387E-2"/>
                </c:manualLayout>
              </c:layout>
              <c:spPr>
                <a:solidFill>
                  <a:srgbClr val="00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78-4056-A42A-19F41D082FC3}"/>
                </c:ext>
              </c:extLst>
            </c:dLbl>
            <c:dLbl>
              <c:idx val="11"/>
              <c:layout>
                <c:manualLayout>
                  <c:x val="3.3528918692371352E-3"/>
                  <c:y val="-3.33889816360601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78-4056-A42A-19F41D082FC3}"/>
                </c:ext>
              </c:extLst>
            </c:dLbl>
            <c:dLbl>
              <c:idx val="13"/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895-4AC3-B2A5-E253C940BA8D}"/>
                </c:ext>
              </c:extLst>
            </c:dLbl>
            <c:dLbl>
              <c:idx val="14"/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0A1-4C34-B279-AE0D1699E52E}"/>
                </c:ext>
              </c:extLst>
            </c:dLbl>
            <c:dLbl>
              <c:idx val="18"/>
              <c:layout>
                <c:manualLayout>
                  <c:x val="4.4705224923161256E-3"/>
                  <c:y val="-2.22593210907067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C78-4056-A42A-19F41D082FC3}"/>
                </c:ext>
              </c:extLst>
            </c:dLbl>
            <c:dLbl>
              <c:idx val="19"/>
              <c:layout>
                <c:manualLayout>
                  <c:x val="4.4705224923162895E-3"/>
                  <c:y val="-2.225932109070754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C78-4056-A42A-19F41D082F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strCache>
            </c:strRef>
          </c:cat>
          <c:val>
            <c:numRef>
              <c:f>Лист1!$C$2:$C$16</c:f>
              <c:numCache>
                <c:formatCode>General</c:formatCode>
                <c:ptCount val="15"/>
                <c:pt idx="0">
                  <c:v>68.53</c:v>
                </c:pt>
                <c:pt idx="1">
                  <c:v>69.23</c:v>
                </c:pt>
                <c:pt idx="2">
                  <c:v>95.1</c:v>
                </c:pt>
                <c:pt idx="3">
                  <c:v>71.33</c:v>
                </c:pt>
                <c:pt idx="4">
                  <c:v>75.52</c:v>
                </c:pt>
                <c:pt idx="5">
                  <c:v>67.13</c:v>
                </c:pt>
                <c:pt idx="6">
                  <c:v>41.96</c:v>
                </c:pt>
                <c:pt idx="7">
                  <c:v>34.270000000000003</c:v>
                </c:pt>
                <c:pt idx="8">
                  <c:v>56.64</c:v>
                </c:pt>
                <c:pt idx="9">
                  <c:v>67.13</c:v>
                </c:pt>
                <c:pt idx="10">
                  <c:v>75.52</c:v>
                </c:pt>
                <c:pt idx="11">
                  <c:v>20.63</c:v>
                </c:pt>
                <c:pt idx="12">
                  <c:v>24.48</c:v>
                </c:pt>
                <c:pt idx="13">
                  <c:v>13.29</c:v>
                </c:pt>
                <c:pt idx="14">
                  <c:v>15.38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29-4EC5-BF96-440F809445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4.26</c:v>
                </c:pt>
                <c:pt idx="1">
                  <c:v>34.4</c:v>
                </c:pt>
                <c:pt idx="2">
                  <c:v>38.92</c:v>
                </c:pt>
                <c:pt idx="3">
                  <c:v>22.42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E1-466E-8EEF-FEE9CE156BC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2.8</c:v>
                </c:pt>
                <c:pt idx="1">
                  <c:v>43.36</c:v>
                </c:pt>
                <c:pt idx="2">
                  <c:v>45.45</c:v>
                </c:pt>
                <c:pt idx="3">
                  <c:v>8.39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E1-466E-8EEF-FEE9CE156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Оценка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6C8-41B2-A30B-09D454795F28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53-4856-BFFC-5006E3CE95D0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53-4856-BFFC-5006E3CE95D0}"/>
              </c:ext>
            </c:extLst>
          </c:dPt>
          <c:dPt>
            <c:idx val="1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6C8-41B2-A30B-09D454795F28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E53-4856-BFFC-5006E3CE95D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Лист1!$B$1:$W$1</c:f>
              <c:strCache>
                <c:ptCount val="2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</c:strCache>
            </c:strRef>
          </c:cat>
          <c:val>
            <c:numRef>
              <c:f>Лист1!$B$2:$W$2</c:f>
              <c:numCache>
                <c:formatCode>General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0.7</c:v>
                </c:pt>
                <c:pt idx="3">
                  <c:v>1.4</c:v>
                </c:pt>
                <c:pt idx="4">
                  <c:v>0.7</c:v>
                </c:pt>
                <c:pt idx="5">
                  <c:v>14</c:v>
                </c:pt>
                <c:pt idx="6">
                  <c:v>10.5</c:v>
                </c:pt>
                <c:pt idx="7">
                  <c:v>7.7</c:v>
                </c:pt>
                <c:pt idx="8">
                  <c:v>4.9000000000000004</c:v>
                </c:pt>
                <c:pt idx="9">
                  <c:v>3.5</c:v>
                </c:pt>
                <c:pt idx="10">
                  <c:v>2.8</c:v>
                </c:pt>
                <c:pt idx="11">
                  <c:v>21</c:v>
                </c:pt>
                <c:pt idx="12">
                  <c:v>13.3</c:v>
                </c:pt>
                <c:pt idx="13">
                  <c:v>6.3</c:v>
                </c:pt>
                <c:pt idx="14">
                  <c:v>2.1</c:v>
                </c:pt>
                <c:pt idx="15">
                  <c:v>2.8</c:v>
                </c:pt>
                <c:pt idx="16">
                  <c:v>3.5</c:v>
                </c:pt>
                <c:pt idx="17">
                  <c:v>2.8</c:v>
                </c:pt>
                <c:pt idx="18">
                  <c:v>0.7</c:v>
                </c:pt>
                <c:pt idx="19">
                  <c:v>1.4</c:v>
                </c:pt>
                <c:pt idx="20">
                  <c:v>0</c:v>
                </c:pt>
                <c:pt idx="2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53-4856-BFFC-5006E3CE95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7307808"/>
        <c:axId val="1862703616"/>
      </c:barChart>
      <c:catAx>
        <c:axId val="1717307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первичный</a:t>
                </a:r>
                <a:r>
                  <a:rPr lang="ru-RU" baseline="0"/>
                  <a:t> балл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0.47662861671490386"/>
              <c:y val="0.930254490274911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2703616"/>
        <c:crosses val="autoZero"/>
        <c:auto val="1"/>
        <c:lblAlgn val="ctr"/>
        <c:lblOffset val="100"/>
        <c:noMultiLvlLbl val="0"/>
      </c:catAx>
      <c:valAx>
        <c:axId val="186270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участников, набравших первичный</a:t>
                </a:r>
                <a:r>
                  <a:rPr lang="ru-RU" baseline="0" dirty="0"/>
                  <a:t> балл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73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"2"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Лист1!$B$1:$P$1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strCache>
            </c:strRef>
          </c:cat>
          <c:val>
            <c:numRef>
              <c:f>Лист1!$B$2:$P$2</c:f>
              <c:numCache>
                <c:formatCode>General</c:formatCode>
                <c:ptCount val="15"/>
                <c:pt idx="0">
                  <c:v>25</c:v>
                </c:pt>
                <c:pt idx="1">
                  <c:v>25</c:v>
                </c:pt>
                <c:pt idx="2">
                  <c:v>75</c:v>
                </c:pt>
                <c:pt idx="3">
                  <c:v>25</c:v>
                </c:pt>
                <c:pt idx="4">
                  <c:v>25</c:v>
                </c:pt>
                <c:pt idx="5">
                  <c:v>50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25</c:v>
                </c:pt>
                <c:pt idx="10">
                  <c:v>25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38-4358-8D0A-A7A1A7DB6C83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"3"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Лист1!$B$1:$P$1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strCache>
            </c:strRef>
          </c:cat>
          <c:val>
            <c:numRef>
              <c:f>Лист1!$B$3:$P$3</c:f>
              <c:numCache>
                <c:formatCode>General</c:formatCode>
                <c:ptCount val="15"/>
                <c:pt idx="0">
                  <c:v>41.94</c:v>
                </c:pt>
                <c:pt idx="1">
                  <c:v>48.39</c:v>
                </c:pt>
                <c:pt idx="2">
                  <c:v>93.55</c:v>
                </c:pt>
                <c:pt idx="3">
                  <c:v>48.39</c:v>
                </c:pt>
                <c:pt idx="4">
                  <c:v>62.9</c:v>
                </c:pt>
                <c:pt idx="5">
                  <c:v>51.61</c:v>
                </c:pt>
                <c:pt idx="6">
                  <c:v>25.81</c:v>
                </c:pt>
                <c:pt idx="7">
                  <c:v>23.39</c:v>
                </c:pt>
                <c:pt idx="8">
                  <c:v>32.26</c:v>
                </c:pt>
                <c:pt idx="9">
                  <c:v>51.61</c:v>
                </c:pt>
                <c:pt idx="10">
                  <c:v>58.06</c:v>
                </c:pt>
                <c:pt idx="11">
                  <c:v>4.03</c:v>
                </c:pt>
                <c:pt idx="12">
                  <c:v>6.45</c:v>
                </c:pt>
                <c:pt idx="13">
                  <c:v>0</c:v>
                </c:pt>
                <c:pt idx="14">
                  <c:v>6.45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38-4358-8D0A-A7A1A7DB6C83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"4"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Лист1!$B$1:$P$1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strCache>
            </c:strRef>
          </c:cat>
          <c:val>
            <c:numRef>
              <c:f>Лист1!$B$4:$P$4</c:f>
              <c:numCache>
                <c:formatCode>General</c:formatCode>
                <c:ptCount val="15"/>
                <c:pt idx="0">
                  <c:v>90.77</c:v>
                </c:pt>
                <c:pt idx="1">
                  <c:v>86.15</c:v>
                </c:pt>
                <c:pt idx="2">
                  <c:v>96.92</c:v>
                </c:pt>
                <c:pt idx="3">
                  <c:v>90.77</c:v>
                </c:pt>
                <c:pt idx="4">
                  <c:v>90</c:v>
                </c:pt>
                <c:pt idx="5">
                  <c:v>81.540000000000006</c:v>
                </c:pt>
                <c:pt idx="6">
                  <c:v>50.77</c:v>
                </c:pt>
                <c:pt idx="7">
                  <c:v>37.69</c:v>
                </c:pt>
                <c:pt idx="8">
                  <c:v>80</c:v>
                </c:pt>
                <c:pt idx="9">
                  <c:v>83.08</c:v>
                </c:pt>
                <c:pt idx="10">
                  <c:v>90.77</c:v>
                </c:pt>
                <c:pt idx="11">
                  <c:v>26.92</c:v>
                </c:pt>
                <c:pt idx="12">
                  <c:v>32.31</c:v>
                </c:pt>
                <c:pt idx="13">
                  <c:v>20</c:v>
                </c:pt>
                <c:pt idx="14">
                  <c:v>15.38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38-4358-8D0A-A7A1A7DB6C83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"5"</c:v>
                </c:pt>
              </c:strCache>
            </c:strRef>
          </c:tx>
          <c:spPr>
            <a:ln w="3810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strRef>
              <c:f>Лист1!$B$1:$P$1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strCache>
            </c:strRef>
          </c:cat>
          <c:val>
            <c:numRef>
              <c:f>Лист1!$B$5:$P$5</c:f>
              <c:numCache>
                <c:formatCode>General</c:formatCode>
                <c:ptCount val="1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79.17</c:v>
                </c:pt>
                <c:pt idx="5">
                  <c:v>75</c:v>
                </c:pt>
                <c:pt idx="6">
                  <c:v>91.67</c:v>
                </c:pt>
                <c:pt idx="7">
                  <c:v>83.33</c:v>
                </c:pt>
                <c:pt idx="8">
                  <c:v>75</c:v>
                </c:pt>
                <c:pt idx="9">
                  <c:v>75</c:v>
                </c:pt>
                <c:pt idx="10">
                  <c:v>100</c:v>
                </c:pt>
                <c:pt idx="11">
                  <c:v>79.17</c:v>
                </c:pt>
                <c:pt idx="12">
                  <c:v>83.33</c:v>
                </c:pt>
                <c:pt idx="13">
                  <c:v>50</c:v>
                </c:pt>
                <c:pt idx="14">
                  <c:v>66.67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D38-4358-8D0A-A7A1A7DB6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2419279"/>
        <c:axId val="930774991"/>
      </c:lineChart>
      <c:catAx>
        <c:axId val="16424192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Номер задания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0774991"/>
        <c:crosses val="autoZero"/>
        <c:auto val="1"/>
        <c:lblAlgn val="ctr"/>
        <c:lblOffset val="100"/>
        <c:noMultiLvlLbl val="0"/>
      </c:catAx>
      <c:valAx>
        <c:axId val="93077499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выполнения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2419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/>
              <a:t>Результаты</a:t>
            </a:r>
            <a:r>
              <a:rPr lang="ru-RU" sz="1400" baseline="0" dirty="0"/>
              <a:t> проведения ВПР по количеству участников (отметки), чел*.</a:t>
            </a:r>
            <a:endParaRPr lang="ru-RU" sz="1400" dirty="0"/>
          </a:p>
        </c:rich>
      </c:tx>
      <c:layout>
        <c:manualLayout>
          <c:xMode val="edge"/>
          <c:yMode val="edge"/>
          <c:x val="0.14556733141263703"/>
          <c:y val="2.28662461437966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1776032174203952E-3"/>
                  <c:y val="1.42091932295338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405-469A-AD8D-0B41522754EE}"/>
                </c:ext>
              </c:extLst>
            </c:dLbl>
            <c:dLbl>
              <c:idx val="1"/>
              <c:layout>
                <c:manualLayout>
                  <c:x val="4.1052057456339476E-3"/>
                  <c:y val="3.39489435159504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05-469A-AD8D-0B41522754E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405-469A-AD8D-0B41522754EE}"/>
                </c:ext>
              </c:extLst>
            </c:dLbl>
            <c:dLbl>
              <c:idx val="5"/>
              <c:layout>
                <c:manualLayout>
                  <c:x val="1.842721272737113E-2"/>
                  <c:y val="3.0095417603540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05C-4D87-9F1C-CDF69A4DAFF6}"/>
                </c:ext>
              </c:extLst>
            </c:dLbl>
            <c:dLbl>
              <c:idx val="6"/>
              <c:layout>
                <c:manualLayout>
                  <c:x val="1.4741770181896903E-2"/>
                  <c:y val="3.0095417603540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05C-4D87-9F1C-CDF69A4DAFF6}"/>
                </c:ext>
              </c:extLst>
            </c:dLbl>
            <c:dLbl>
              <c:idx val="7"/>
              <c:layout>
                <c:manualLayout>
                  <c:x val="1.2899048909159824E-2"/>
                  <c:y val="2.7780385480191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05C-4D87-9F1C-CDF69A4DAFF6}"/>
                </c:ext>
              </c:extLst>
            </c:dLbl>
            <c:dLbl>
              <c:idx val="8"/>
              <c:layout>
                <c:manualLayout>
                  <c:x val="9.2136063636855305E-3"/>
                  <c:y val="2.5465353356842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05C-4D87-9F1C-CDF69A4DAF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русский язык</c:v>
                </c:pt>
                <c:pt idx="1">
                  <c:v>математика</c:v>
                </c:pt>
                <c:pt idx="2">
                  <c:v>математика углубленная</c:v>
                </c:pt>
                <c:pt idx="3">
                  <c:v>физика</c:v>
                </c:pt>
                <c:pt idx="4">
                  <c:v>биология</c:v>
                </c:pt>
                <c:pt idx="5">
                  <c:v>биология концентрическая (8)</c:v>
                </c:pt>
                <c:pt idx="6">
                  <c:v>история</c:v>
                </c:pt>
                <c:pt idx="7">
                  <c:v>география</c:v>
                </c:pt>
                <c:pt idx="8">
                  <c:v>обществознание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2365</c:v>
                </c:pt>
                <c:pt idx="1">
                  <c:v>1684</c:v>
                </c:pt>
                <c:pt idx="2">
                  <c:v>4</c:v>
                </c:pt>
                <c:pt idx="3">
                  <c:v>736</c:v>
                </c:pt>
                <c:pt idx="4">
                  <c:v>407</c:v>
                </c:pt>
                <c:pt idx="5">
                  <c:v>245</c:v>
                </c:pt>
                <c:pt idx="6">
                  <c:v>347</c:v>
                </c:pt>
                <c:pt idx="7">
                  <c:v>606</c:v>
                </c:pt>
                <c:pt idx="8">
                  <c:v>567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05-469A-AD8D-0B41522754E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05C-4D87-9F1C-CDF69A4DAF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русский язык</c:v>
                </c:pt>
                <c:pt idx="1">
                  <c:v>математика</c:v>
                </c:pt>
                <c:pt idx="2">
                  <c:v>математика углубленная</c:v>
                </c:pt>
                <c:pt idx="3">
                  <c:v>физика</c:v>
                </c:pt>
                <c:pt idx="4">
                  <c:v>биология</c:v>
                </c:pt>
                <c:pt idx="5">
                  <c:v>биология концентрическая (8)</c:v>
                </c:pt>
                <c:pt idx="6">
                  <c:v>история</c:v>
                </c:pt>
                <c:pt idx="7">
                  <c:v>география</c:v>
                </c:pt>
                <c:pt idx="8">
                  <c:v>обществознание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8614</c:v>
                </c:pt>
                <c:pt idx="1">
                  <c:v>9475</c:v>
                </c:pt>
                <c:pt idx="2">
                  <c:v>62</c:v>
                </c:pt>
                <c:pt idx="3">
                  <c:v>4454</c:v>
                </c:pt>
                <c:pt idx="4">
                  <c:v>2801</c:v>
                </c:pt>
                <c:pt idx="5">
                  <c:v>1596</c:v>
                </c:pt>
                <c:pt idx="6">
                  <c:v>2742</c:v>
                </c:pt>
                <c:pt idx="7">
                  <c:v>3158</c:v>
                </c:pt>
                <c:pt idx="8">
                  <c:v>2652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05-469A-AD8D-0B41522754E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"4"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05C-4D87-9F1C-CDF69A4DAFF6}"/>
                </c:ext>
              </c:extLst>
            </c:dLbl>
            <c:dLbl>
              <c:idx val="5"/>
              <c:layout>
                <c:manualLayout>
                  <c:x val="1.2899048909159791E-2"/>
                  <c:y val="2.7780385480191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05C-4D87-9F1C-CDF69A4DAF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русский язык</c:v>
                </c:pt>
                <c:pt idx="1">
                  <c:v>математика</c:v>
                </c:pt>
                <c:pt idx="2">
                  <c:v>математика углубленная</c:v>
                </c:pt>
                <c:pt idx="3">
                  <c:v>физика</c:v>
                </c:pt>
                <c:pt idx="4">
                  <c:v>биология</c:v>
                </c:pt>
                <c:pt idx="5">
                  <c:v>биология концентрическая (8)</c:v>
                </c:pt>
                <c:pt idx="6">
                  <c:v>история</c:v>
                </c:pt>
                <c:pt idx="7">
                  <c:v>география</c:v>
                </c:pt>
                <c:pt idx="8">
                  <c:v>обществознание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5644</c:v>
                </c:pt>
                <c:pt idx="1">
                  <c:v>5261</c:v>
                </c:pt>
                <c:pt idx="2">
                  <c:v>65</c:v>
                </c:pt>
                <c:pt idx="3">
                  <c:v>2818</c:v>
                </c:pt>
                <c:pt idx="4">
                  <c:v>2086</c:v>
                </c:pt>
                <c:pt idx="5">
                  <c:v>1018</c:v>
                </c:pt>
                <c:pt idx="6">
                  <c:v>2260</c:v>
                </c:pt>
                <c:pt idx="7">
                  <c:v>1669</c:v>
                </c:pt>
                <c:pt idx="8">
                  <c:v>2055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05-469A-AD8D-0B41522754E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606803181842782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5C-4D87-9F1C-CDF69A4DAFF6}"/>
                </c:ext>
              </c:extLst>
            </c:dLbl>
            <c:dLbl>
              <c:idx val="1"/>
              <c:layout>
                <c:manualLayout>
                  <c:x val="4.606803181842782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5C-4D87-9F1C-CDF69A4DAFF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05C-4D87-9F1C-CDF69A4DAFF6}"/>
                </c:ext>
              </c:extLst>
            </c:dLbl>
            <c:dLbl>
              <c:idx val="3"/>
              <c:layout>
                <c:manualLayout>
                  <c:x val="5.159619563663916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05C-4D87-9F1C-CDF69A4DAFF6}"/>
                </c:ext>
              </c:extLst>
            </c:dLbl>
            <c:dLbl>
              <c:idx val="4"/>
              <c:layout>
                <c:manualLayout>
                  <c:x val="5.5281638182113388E-2"/>
                  <c:y val="4.63006424669857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05C-4D87-9F1C-CDF69A4DAFF6}"/>
                </c:ext>
              </c:extLst>
            </c:dLbl>
            <c:dLbl>
              <c:idx val="5"/>
              <c:layout>
                <c:manualLayout>
                  <c:x val="4.4225310545690712E-2"/>
                  <c:y val="-2.31503212334928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05C-4D87-9F1C-CDF69A4DAFF6}"/>
                </c:ext>
              </c:extLst>
            </c:dLbl>
            <c:dLbl>
              <c:idx val="6"/>
              <c:layout>
                <c:manualLayout>
                  <c:x val="5.3438916909376272E-2"/>
                  <c:y val="-9.2597639214092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05C-4D87-9F1C-CDF69A4DAFF6}"/>
                </c:ext>
              </c:extLst>
            </c:dLbl>
            <c:dLbl>
              <c:idx val="7"/>
              <c:layout>
                <c:manualLayout>
                  <c:x val="4.0539868000216486E-2"/>
                  <c:y val="2.31503212334928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05C-4D87-9F1C-CDF69A4DAFF6}"/>
                </c:ext>
              </c:extLst>
            </c:dLbl>
            <c:dLbl>
              <c:idx val="8"/>
              <c:layout>
                <c:manualLayout>
                  <c:x val="3.3168982909268029E-2"/>
                  <c:y val="8.488353060768486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05C-4D87-9F1C-CDF69A4DAF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русский язык</c:v>
                </c:pt>
                <c:pt idx="1">
                  <c:v>математика</c:v>
                </c:pt>
                <c:pt idx="2">
                  <c:v>математика углубленная</c:v>
                </c:pt>
                <c:pt idx="3">
                  <c:v>физика</c:v>
                </c:pt>
                <c:pt idx="4">
                  <c:v>биология</c:v>
                </c:pt>
                <c:pt idx="5">
                  <c:v>биология концентрическая (8)</c:v>
                </c:pt>
                <c:pt idx="6">
                  <c:v>история</c:v>
                </c:pt>
                <c:pt idx="7">
                  <c:v>география</c:v>
                </c:pt>
                <c:pt idx="8">
                  <c:v>обществознание</c:v>
                </c:pt>
              </c:strCache>
            </c:strRef>
          </c:cat>
          <c:val>
            <c:numRef>
              <c:f>Лист1!$E$2:$E$10</c:f>
              <c:numCache>
                <c:formatCode>General</c:formatCode>
                <c:ptCount val="9"/>
                <c:pt idx="0">
                  <c:v>1208</c:v>
                </c:pt>
                <c:pt idx="1">
                  <c:v>1444</c:v>
                </c:pt>
                <c:pt idx="2">
                  <c:v>12</c:v>
                </c:pt>
                <c:pt idx="3">
                  <c:v>958</c:v>
                </c:pt>
                <c:pt idx="4">
                  <c:v>714</c:v>
                </c:pt>
                <c:pt idx="5">
                  <c:v>185</c:v>
                </c:pt>
                <c:pt idx="6">
                  <c:v>843</c:v>
                </c:pt>
                <c:pt idx="7">
                  <c:v>449</c:v>
                </c:pt>
                <c:pt idx="8">
                  <c:v>478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405-469A-AD8D-0B41522754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58290175"/>
        <c:axId val="1446896543"/>
      </c:barChart>
      <c:catAx>
        <c:axId val="135829017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6896543"/>
        <c:crosses val="autoZero"/>
        <c:auto val="1"/>
        <c:lblAlgn val="ctr"/>
        <c:lblOffset val="100"/>
        <c:noMultiLvlLbl val="0"/>
      </c:catAx>
      <c:valAx>
        <c:axId val="1446896543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82901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028154553617064E-2"/>
          <c:y val="0"/>
          <c:w val="0.95297184544638291"/>
          <c:h val="0.50517245244601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38.049999999999997</c:v>
                </c:pt>
                <c:pt idx="1">
                  <c:v>37.75</c:v>
                </c:pt>
                <c:pt idx="2">
                  <c:v>32.550000000000004</c:v>
                </c:pt>
                <c:pt idx="3">
                  <c:v>27.38</c:v>
                </c:pt>
                <c:pt idx="4">
                  <c:v>42.1</c:v>
                </c:pt>
                <c:pt idx="5">
                  <c:v>32.28</c:v>
                </c:pt>
                <c:pt idx="6">
                  <c:v>38.730000000000004</c:v>
                </c:pt>
                <c:pt idx="7">
                  <c:v>50</c:v>
                </c:pt>
                <c:pt idx="8">
                  <c:v>37.07</c:v>
                </c:pt>
                <c:pt idx="9">
                  <c:v>25.33</c:v>
                </c:pt>
                <c:pt idx="10">
                  <c:v>29.22</c:v>
                </c:pt>
                <c:pt idx="11">
                  <c:v>32.950000000000003</c:v>
                </c:pt>
                <c:pt idx="12">
                  <c:v>31.07</c:v>
                </c:pt>
                <c:pt idx="13">
                  <c:v>33.339999999999996</c:v>
                </c:pt>
                <c:pt idx="14">
                  <c:v>24.040000000000003</c:v>
                </c:pt>
                <c:pt idx="15">
                  <c:v>34.35</c:v>
                </c:pt>
                <c:pt idx="16">
                  <c:v>30.450000000000003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20-4448-93D3-948E35661C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19.23</c:v>
                </c:pt>
                <c:pt idx="1">
                  <c:v>40.82</c:v>
                </c:pt>
                <c:pt idx="2">
                  <c:v>33.339999999999996</c:v>
                </c:pt>
                <c:pt idx="3">
                  <c:v>28.86</c:v>
                </c:pt>
                <c:pt idx="4">
                  <c:v>25</c:v>
                </c:pt>
                <c:pt idx="5">
                  <c:v>25</c:v>
                </c:pt>
                <c:pt idx="6">
                  <c:v>28.57</c:v>
                </c:pt>
                <c:pt idx="7">
                  <c:v>69.23</c:v>
                </c:pt>
                <c:pt idx="8">
                  <c:v>50.95</c:v>
                </c:pt>
                <c:pt idx="9">
                  <c:v>27.110000000000003</c:v>
                </c:pt>
                <c:pt idx="10">
                  <c:v>23.64</c:v>
                </c:pt>
                <c:pt idx="11">
                  <c:v>30.58</c:v>
                </c:pt>
                <c:pt idx="12">
                  <c:v>25.580000000000002</c:v>
                </c:pt>
                <c:pt idx="13">
                  <c:v>36.54</c:v>
                </c:pt>
                <c:pt idx="14">
                  <c:v>52.63</c:v>
                </c:pt>
                <c:pt idx="15">
                  <c:v>29.770000000000003</c:v>
                </c:pt>
                <c:pt idx="16">
                  <c:v>18.09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20-4448-93D3-948E35661C9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45.62</c:v>
                </c:pt>
                <c:pt idx="1">
                  <c:v>42.91</c:v>
                </c:pt>
                <c:pt idx="2">
                  <c:v>43.32</c:v>
                </c:pt>
                <c:pt idx="3">
                  <c:v>29.01</c:v>
                </c:pt>
                <c:pt idx="4">
                  <c:v>35.76</c:v>
                </c:pt>
                <c:pt idx="5">
                  <c:v>25.65</c:v>
                </c:pt>
                <c:pt idx="6">
                  <c:v>52.459999999999994</c:v>
                </c:pt>
                <c:pt idx="7">
                  <c:v>43.18</c:v>
                </c:pt>
                <c:pt idx="8">
                  <c:v>49.22</c:v>
                </c:pt>
                <c:pt idx="9">
                  <c:v>45.65</c:v>
                </c:pt>
                <c:pt idx="10">
                  <c:v>53.75</c:v>
                </c:pt>
                <c:pt idx="11">
                  <c:v>32.14</c:v>
                </c:pt>
                <c:pt idx="12">
                  <c:v>30.91</c:v>
                </c:pt>
                <c:pt idx="13">
                  <c:v>36.57</c:v>
                </c:pt>
                <c:pt idx="14">
                  <c:v>46.76</c:v>
                </c:pt>
                <c:pt idx="15">
                  <c:v>37.42</c:v>
                </c:pt>
                <c:pt idx="16">
                  <c:v>23.58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20-4448-93D3-948E35661C9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Лист1!$E$2:$E$18</c:f>
              <c:numCache>
                <c:formatCode>General</c:formatCode>
                <c:ptCount val="17"/>
                <c:pt idx="0">
                  <c:v>51.22</c:v>
                </c:pt>
                <c:pt idx="1">
                  <c:v>45.16</c:v>
                </c:pt>
                <c:pt idx="2">
                  <c:v>41.78</c:v>
                </c:pt>
                <c:pt idx="3">
                  <c:v>39.86</c:v>
                </c:pt>
                <c:pt idx="4">
                  <c:v>49.66</c:v>
                </c:pt>
                <c:pt idx="5">
                  <c:v>34.21</c:v>
                </c:pt>
                <c:pt idx="6">
                  <c:v>37.65</c:v>
                </c:pt>
                <c:pt idx="7">
                  <c:v>53.34</c:v>
                </c:pt>
                <c:pt idx="8">
                  <c:v>43.71</c:v>
                </c:pt>
                <c:pt idx="9">
                  <c:v>30.36</c:v>
                </c:pt>
                <c:pt idx="10">
                  <c:v>29.63</c:v>
                </c:pt>
                <c:pt idx="11">
                  <c:v>48.790000000000006</c:v>
                </c:pt>
                <c:pt idx="12">
                  <c:v>30.77</c:v>
                </c:pt>
                <c:pt idx="13">
                  <c:v>29.409999999999997</c:v>
                </c:pt>
                <c:pt idx="14">
                  <c:v>57.44</c:v>
                </c:pt>
                <c:pt idx="15">
                  <c:v>28.919999999999998</c:v>
                </c:pt>
                <c:pt idx="16">
                  <c:v>33.840000000000003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22-44BD-AE50-B19FD94D7BE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432974188169017E-2"/>
          <c:y val="0"/>
          <c:w val="0.93756702581183093"/>
          <c:h val="0.500716738582295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22.61</c:v>
                </c:pt>
                <c:pt idx="1">
                  <c:v>22.169999999999998</c:v>
                </c:pt>
                <c:pt idx="2">
                  <c:v>38.119999999999997</c:v>
                </c:pt>
                <c:pt idx="3">
                  <c:v>28.8</c:v>
                </c:pt>
                <c:pt idx="4">
                  <c:v>43.52</c:v>
                </c:pt>
                <c:pt idx="5">
                  <c:v>36.629999999999995</c:v>
                </c:pt>
                <c:pt idx="6">
                  <c:v>50.95</c:v>
                </c:pt>
                <c:pt idx="7">
                  <c:v>28.060000000000002</c:v>
                </c:pt>
                <c:pt idx="8">
                  <c:v>18.400000000000002</c:v>
                </c:pt>
                <c:pt idx="9">
                  <c:v>41.04</c:v>
                </c:pt>
                <c:pt idx="10">
                  <c:v>38.57</c:v>
                </c:pt>
                <c:pt idx="11">
                  <c:v>27.62</c:v>
                </c:pt>
                <c:pt idx="12">
                  <c:v>27.57</c:v>
                </c:pt>
                <c:pt idx="13">
                  <c:v>26.979999999999997</c:v>
                </c:pt>
                <c:pt idx="14">
                  <c:v>27.48</c:v>
                </c:pt>
                <c:pt idx="15">
                  <c:v>34.5</c:v>
                </c:pt>
                <c:pt idx="16">
                  <c:v>33.049999999999997</c:v>
                </c:pt>
                <c:pt idx="17">
                  <c:v>50.29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54-4CAA-870E-E2B002DFDF0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Лист1!$C$2:$C$19</c:f>
              <c:numCache>
                <c:formatCode>General</c:formatCode>
                <c:ptCount val="18"/>
                <c:pt idx="0">
                  <c:v>26.439999999999998</c:v>
                </c:pt>
                <c:pt idx="1">
                  <c:v>23.46</c:v>
                </c:pt>
                <c:pt idx="2">
                  <c:v>43.269999999999996</c:v>
                </c:pt>
                <c:pt idx="3">
                  <c:v>24.39</c:v>
                </c:pt>
                <c:pt idx="4">
                  <c:v>46.58</c:v>
                </c:pt>
                <c:pt idx="5">
                  <c:v>37.74</c:v>
                </c:pt>
                <c:pt idx="6">
                  <c:v>44.55</c:v>
                </c:pt>
                <c:pt idx="7">
                  <c:v>26.89</c:v>
                </c:pt>
                <c:pt idx="8">
                  <c:v>42.42</c:v>
                </c:pt>
                <c:pt idx="9">
                  <c:v>24.85</c:v>
                </c:pt>
                <c:pt idx="10">
                  <c:v>21.57</c:v>
                </c:pt>
                <c:pt idx="11">
                  <c:v>49.53</c:v>
                </c:pt>
                <c:pt idx="12">
                  <c:v>53.44</c:v>
                </c:pt>
                <c:pt idx="13">
                  <c:v>33.33</c:v>
                </c:pt>
                <c:pt idx="14">
                  <c:v>26.16</c:v>
                </c:pt>
                <c:pt idx="15">
                  <c:v>40.94</c:v>
                </c:pt>
                <c:pt idx="16">
                  <c:v>36.49</c:v>
                </c:pt>
                <c:pt idx="17">
                  <c:v>51.83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54-4CAA-870E-E2B002DFDF0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Лист1!$D$2:$D$19</c:f>
              <c:numCache>
                <c:formatCode>General</c:formatCode>
                <c:ptCount val="18"/>
                <c:pt idx="0">
                  <c:v>23.599999999999998</c:v>
                </c:pt>
                <c:pt idx="1">
                  <c:v>30.95</c:v>
                </c:pt>
                <c:pt idx="2">
                  <c:v>43.14</c:v>
                </c:pt>
                <c:pt idx="3">
                  <c:v>50</c:v>
                </c:pt>
                <c:pt idx="4">
                  <c:v>39.39</c:v>
                </c:pt>
                <c:pt idx="5">
                  <c:v>35.54</c:v>
                </c:pt>
                <c:pt idx="6">
                  <c:v>62.34</c:v>
                </c:pt>
                <c:pt idx="7">
                  <c:v>40.620000000000005</c:v>
                </c:pt>
                <c:pt idx="8">
                  <c:v>14.29</c:v>
                </c:pt>
                <c:pt idx="9">
                  <c:v>47.120000000000005</c:v>
                </c:pt>
                <c:pt idx="10">
                  <c:v>47.56</c:v>
                </c:pt>
                <c:pt idx="11">
                  <c:v>38.17</c:v>
                </c:pt>
                <c:pt idx="12">
                  <c:v>39.89</c:v>
                </c:pt>
                <c:pt idx="13">
                  <c:v>42.47</c:v>
                </c:pt>
                <c:pt idx="14">
                  <c:v>31.28</c:v>
                </c:pt>
                <c:pt idx="15">
                  <c:v>34.28</c:v>
                </c:pt>
                <c:pt idx="16">
                  <c:v>43.62</c:v>
                </c:pt>
                <c:pt idx="17">
                  <c:v>49.760000000000005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54-4CAA-870E-E2B002DFDF0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Лист1!$E$2:$E$19</c:f>
              <c:numCache>
                <c:formatCode>General</c:formatCode>
                <c:ptCount val="18"/>
                <c:pt idx="0">
                  <c:v>34.93</c:v>
                </c:pt>
                <c:pt idx="1">
                  <c:v>34.67</c:v>
                </c:pt>
                <c:pt idx="2">
                  <c:v>40.65</c:v>
                </c:pt>
                <c:pt idx="3">
                  <c:v>56.82</c:v>
                </c:pt>
                <c:pt idx="4">
                  <c:v>45.769999999999996</c:v>
                </c:pt>
                <c:pt idx="5">
                  <c:v>42.75</c:v>
                </c:pt>
                <c:pt idx="6">
                  <c:v>61.04</c:v>
                </c:pt>
                <c:pt idx="7">
                  <c:v>36.840000000000003</c:v>
                </c:pt>
                <c:pt idx="8">
                  <c:v>37.21</c:v>
                </c:pt>
                <c:pt idx="9">
                  <c:v>42.019999999999996</c:v>
                </c:pt>
                <c:pt idx="10">
                  <c:v>44.56</c:v>
                </c:pt>
                <c:pt idx="11">
                  <c:v>46.209999999999994</c:v>
                </c:pt>
                <c:pt idx="12">
                  <c:v>32.39</c:v>
                </c:pt>
                <c:pt idx="13">
                  <c:v>40.47</c:v>
                </c:pt>
                <c:pt idx="14">
                  <c:v>38.47</c:v>
                </c:pt>
                <c:pt idx="15">
                  <c:v>36.11</c:v>
                </c:pt>
                <c:pt idx="16">
                  <c:v>36.409999999999997</c:v>
                </c:pt>
                <c:pt idx="17">
                  <c:v>62.839999999999996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AF-4693-90E0-9AE44E06994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774243014258593E-2"/>
          <c:y val="1.4034589582812998E-2"/>
          <c:w val="0.94769655888571347"/>
          <c:h val="0.849803565873130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76.319999999999993</c:v>
                </c:pt>
                <c:pt idx="1">
                  <c:v>47.25</c:v>
                </c:pt>
                <c:pt idx="2">
                  <c:v>78.73</c:v>
                </c:pt>
                <c:pt idx="3">
                  <c:v>81.31</c:v>
                </c:pt>
                <c:pt idx="4">
                  <c:v>73.27</c:v>
                </c:pt>
                <c:pt idx="5">
                  <c:v>57</c:v>
                </c:pt>
                <c:pt idx="6">
                  <c:v>37.43</c:v>
                </c:pt>
                <c:pt idx="7">
                  <c:v>53.93</c:v>
                </c:pt>
                <c:pt idx="8">
                  <c:v>40.799999999999997</c:v>
                </c:pt>
                <c:pt idx="9">
                  <c:v>13.38</c:v>
                </c:pt>
                <c:pt idx="10">
                  <c:v>7.61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29-4EC5-BF96-440F8094452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8234143615535066E-3"/>
                  <c:y val="-1.17785630153121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9F-4C7D-91EC-59D15CFD1387}"/>
                </c:ext>
              </c:extLst>
            </c:dLbl>
            <c:dLbl>
              <c:idx val="1"/>
              <c:layout>
                <c:manualLayout>
                  <c:x val="5.5881531153953619E-3"/>
                  <c:y val="-1.1129660545353377E-2"/>
                </c:manualLayout>
              </c:layout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78-4056-A42A-19F41D082FC3}"/>
                </c:ext>
              </c:extLst>
            </c:dLbl>
            <c:dLbl>
              <c:idx val="3"/>
              <c:layout>
                <c:manualLayout>
                  <c:x val="5.5881531153953619E-3"/>
                  <c:y val="-1.55815247634947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78-4056-A42A-19F41D082FC3}"/>
                </c:ext>
              </c:extLst>
            </c:dLbl>
            <c:dLbl>
              <c:idx val="5"/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DE6-456E-A4EB-570BA5308C4D}"/>
                </c:ext>
              </c:extLst>
            </c:dLbl>
            <c:dLbl>
              <c:idx val="6"/>
              <c:layout>
                <c:manualLayout>
                  <c:x val="5.5881531153953211E-3"/>
                  <c:y val="-1.6489988221436994E-2"/>
                </c:manualLayout>
              </c:layout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9F-4C7D-91EC-59D15CFD1387}"/>
                </c:ext>
              </c:extLst>
            </c:dLbl>
            <c:dLbl>
              <c:idx val="8"/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DE6-456E-A4EB-570BA5308C4D}"/>
                </c:ext>
              </c:extLst>
            </c:dLbl>
            <c:dLbl>
              <c:idx val="9"/>
              <c:layout>
                <c:manualLayout>
                  <c:x val="6.7057837384744343E-3"/>
                  <c:y val="-9.4228504122497916E-3"/>
                </c:manualLayout>
              </c:layout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9F-4C7D-91EC-59D15CFD1387}"/>
                </c:ext>
              </c:extLst>
            </c:dLbl>
            <c:dLbl>
              <c:idx val="10"/>
              <c:layout>
                <c:manualLayout>
                  <c:x val="6.7057837384744343E-3"/>
                  <c:y val="-1.1129660545353387E-2"/>
                </c:manualLayout>
              </c:layout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78-4056-A42A-19F41D082F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75.239999999999995</c:v>
                </c:pt>
                <c:pt idx="1">
                  <c:v>48.06</c:v>
                </c:pt>
                <c:pt idx="2">
                  <c:v>77.09</c:v>
                </c:pt>
                <c:pt idx="3">
                  <c:v>78.78</c:v>
                </c:pt>
                <c:pt idx="4">
                  <c:v>71.27</c:v>
                </c:pt>
                <c:pt idx="5">
                  <c:v>55.5</c:v>
                </c:pt>
                <c:pt idx="6">
                  <c:v>36.729999999999997</c:v>
                </c:pt>
                <c:pt idx="7">
                  <c:v>51.92</c:v>
                </c:pt>
                <c:pt idx="8">
                  <c:v>37.76</c:v>
                </c:pt>
                <c:pt idx="9">
                  <c:v>12.52</c:v>
                </c:pt>
                <c:pt idx="10">
                  <c:v>7.09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29-4EC5-BF96-440F809445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8.43</c:v>
                </c:pt>
                <c:pt idx="1">
                  <c:v>45.32</c:v>
                </c:pt>
                <c:pt idx="2">
                  <c:v>34.58</c:v>
                </c:pt>
                <c:pt idx="3">
                  <c:v>11.67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E1-466E-8EEF-FEE9CE156BC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8.2100000000000009</c:v>
                </c:pt>
                <c:pt idx="1">
                  <c:v>49.68</c:v>
                </c:pt>
                <c:pt idx="2">
                  <c:v>31.43</c:v>
                </c:pt>
                <c:pt idx="3">
                  <c:v>10.68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E1-466E-8EEF-FEE9CE156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Оценка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55CA-421F-A28F-44B08F039C2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53-4856-BFFC-5006E3CE95D0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031A-4A45-BB5F-D16793B6B5F1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53-4856-BFFC-5006E3CE95D0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E53-4856-BFFC-5006E3CE95D0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ED2-48E7-9E8A-D14743DFF0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Лист1!$B$1:$T$1</c:f>
              <c:strCache>
                <c:ptCount val="1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</c:strCache>
            </c:strRef>
          </c:cat>
          <c:val>
            <c:numRef>
              <c:f>Лист1!$B$2:$T$2</c:f>
              <c:numCache>
                <c:formatCode>General</c:formatCode>
                <c:ptCount val="19"/>
                <c:pt idx="0">
                  <c:v>0.8</c:v>
                </c:pt>
                <c:pt idx="1">
                  <c:v>1.3</c:v>
                </c:pt>
                <c:pt idx="2">
                  <c:v>1.7</c:v>
                </c:pt>
                <c:pt idx="3">
                  <c:v>2.2999999999999998</c:v>
                </c:pt>
                <c:pt idx="4">
                  <c:v>2.2000000000000002</c:v>
                </c:pt>
                <c:pt idx="5">
                  <c:v>21.9</c:v>
                </c:pt>
                <c:pt idx="6">
                  <c:v>15.9</c:v>
                </c:pt>
                <c:pt idx="7">
                  <c:v>12</c:v>
                </c:pt>
                <c:pt idx="8">
                  <c:v>14.5</c:v>
                </c:pt>
                <c:pt idx="9">
                  <c:v>10.1</c:v>
                </c:pt>
                <c:pt idx="10">
                  <c:v>6.8</c:v>
                </c:pt>
                <c:pt idx="11">
                  <c:v>4.3</c:v>
                </c:pt>
                <c:pt idx="12">
                  <c:v>2.7</c:v>
                </c:pt>
                <c:pt idx="13">
                  <c:v>1.9</c:v>
                </c:pt>
                <c:pt idx="14">
                  <c:v>1</c:v>
                </c:pt>
                <c:pt idx="15">
                  <c:v>0.5</c:v>
                </c:pt>
                <c:pt idx="16">
                  <c:v>0.2</c:v>
                </c:pt>
                <c:pt idx="17">
                  <c:v>0.2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53-4856-BFFC-5006E3CE95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7307808"/>
        <c:axId val="1862703616"/>
      </c:barChart>
      <c:catAx>
        <c:axId val="1717307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первичный</a:t>
                </a:r>
                <a:r>
                  <a:rPr lang="ru-RU" baseline="0"/>
                  <a:t> балл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2703616"/>
        <c:crosses val="autoZero"/>
        <c:auto val="1"/>
        <c:lblAlgn val="ctr"/>
        <c:lblOffset val="100"/>
        <c:noMultiLvlLbl val="0"/>
      </c:catAx>
      <c:valAx>
        <c:axId val="186270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участников, набравших первичный</a:t>
                </a:r>
                <a:r>
                  <a:rPr lang="ru-RU" baseline="0" dirty="0"/>
                  <a:t> балл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73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"2"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Лист1!$B$1:$L$1</c:f>
              <c:strCach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strCache>
            </c:strRef>
          </c:cat>
          <c:val>
            <c:numRef>
              <c:f>Лист1!$B$2:$L$2</c:f>
              <c:numCache>
                <c:formatCode>General</c:formatCode>
                <c:ptCount val="11"/>
                <c:pt idx="0">
                  <c:v>39.67</c:v>
                </c:pt>
                <c:pt idx="1">
                  <c:v>15.76</c:v>
                </c:pt>
                <c:pt idx="2">
                  <c:v>38.590000000000003</c:v>
                </c:pt>
                <c:pt idx="3">
                  <c:v>41.3</c:v>
                </c:pt>
                <c:pt idx="4">
                  <c:v>25.14</c:v>
                </c:pt>
                <c:pt idx="5">
                  <c:v>12.77</c:v>
                </c:pt>
                <c:pt idx="6">
                  <c:v>10.94</c:v>
                </c:pt>
                <c:pt idx="7">
                  <c:v>12.09</c:v>
                </c:pt>
                <c:pt idx="8">
                  <c:v>7.27</c:v>
                </c:pt>
                <c:pt idx="9">
                  <c:v>1.18</c:v>
                </c:pt>
                <c:pt idx="10">
                  <c:v>0.95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38-4358-8D0A-A7A1A7DB6C83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"3"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Лист1!$B$1:$L$1</c:f>
              <c:strCach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strCache>
            </c:strRef>
          </c:cat>
          <c:val>
            <c:numRef>
              <c:f>Лист1!$B$3:$L$3</c:f>
              <c:numCache>
                <c:formatCode>General</c:formatCode>
                <c:ptCount val="11"/>
                <c:pt idx="0">
                  <c:v>73.510000000000005</c:v>
                </c:pt>
                <c:pt idx="1">
                  <c:v>37.380000000000003</c:v>
                </c:pt>
                <c:pt idx="2">
                  <c:v>74.489999999999995</c:v>
                </c:pt>
                <c:pt idx="3">
                  <c:v>76.849999999999994</c:v>
                </c:pt>
                <c:pt idx="4">
                  <c:v>67.22</c:v>
                </c:pt>
                <c:pt idx="5">
                  <c:v>47.8</c:v>
                </c:pt>
                <c:pt idx="6">
                  <c:v>24.87</c:v>
                </c:pt>
                <c:pt idx="7">
                  <c:v>41.83</c:v>
                </c:pt>
                <c:pt idx="8">
                  <c:v>27.04</c:v>
                </c:pt>
                <c:pt idx="9">
                  <c:v>4.4800000000000004</c:v>
                </c:pt>
                <c:pt idx="10">
                  <c:v>1.94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38-4358-8D0A-A7A1A7DB6C83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"4"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Лист1!$B$1:$L$1</c:f>
              <c:strCach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strCache>
            </c:strRef>
          </c:cat>
          <c:val>
            <c:numRef>
              <c:f>Лист1!$B$4:$L$4</c:f>
              <c:numCache>
                <c:formatCode>General</c:formatCode>
                <c:ptCount val="11"/>
                <c:pt idx="0">
                  <c:v>83.18</c:v>
                </c:pt>
                <c:pt idx="1">
                  <c:v>62.1</c:v>
                </c:pt>
                <c:pt idx="2">
                  <c:v>86.23</c:v>
                </c:pt>
                <c:pt idx="3">
                  <c:v>87.65</c:v>
                </c:pt>
                <c:pt idx="4">
                  <c:v>82.61</c:v>
                </c:pt>
                <c:pt idx="5">
                  <c:v>70.44</c:v>
                </c:pt>
                <c:pt idx="6">
                  <c:v>49.29</c:v>
                </c:pt>
                <c:pt idx="7">
                  <c:v>67.349999999999994</c:v>
                </c:pt>
                <c:pt idx="8">
                  <c:v>51.4</c:v>
                </c:pt>
                <c:pt idx="9">
                  <c:v>16.25</c:v>
                </c:pt>
                <c:pt idx="10">
                  <c:v>7.67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38-4358-8D0A-A7A1A7DB6C83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"5"</c:v>
                </c:pt>
              </c:strCache>
            </c:strRef>
          </c:tx>
          <c:spPr>
            <a:ln w="3810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strRef>
              <c:f>Лист1!$B$1:$L$1</c:f>
              <c:strCach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strCache>
            </c:strRef>
          </c:cat>
          <c:val>
            <c:numRef>
              <c:f>Лист1!$B$5:$L$5</c:f>
              <c:numCache>
                <c:formatCode>General</c:formatCode>
                <c:ptCount val="11"/>
                <c:pt idx="0">
                  <c:v>87.27</c:v>
                </c:pt>
                <c:pt idx="1">
                  <c:v>81.209999999999994</c:v>
                </c:pt>
                <c:pt idx="2">
                  <c:v>91.86</c:v>
                </c:pt>
                <c:pt idx="3">
                  <c:v>90.4</c:v>
                </c:pt>
                <c:pt idx="4">
                  <c:v>92.17</c:v>
                </c:pt>
                <c:pt idx="5">
                  <c:v>80.17</c:v>
                </c:pt>
                <c:pt idx="6">
                  <c:v>74.739999999999995</c:v>
                </c:pt>
                <c:pt idx="7">
                  <c:v>84.03</c:v>
                </c:pt>
                <c:pt idx="8">
                  <c:v>70.930000000000007</c:v>
                </c:pt>
                <c:pt idx="9">
                  <c:v>47.6</c:v>
                </c:pt>
                <c:pt idx="10">
                  <c:v>34.1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D38-4358-8D0A-A7A1A7DB6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2419279"/>
        <c:axId val="930774991"/>
      </c:lineChart>
      <c:catAx>
        <c:axId val="16424192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Номер</a:t>
                </a:r>
                <a:r>
                  <a:rPr lang="ru-RU" baseline="0" dirty="0"/>
                  <a:t> задания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0774991"/>
        <c:crosses val="autoZero"/>
        <c:auto val="1"/>
        <c:lblAlgn val="ctr"/>
        <c:lblOffset val="100"/>
        <c:noMultiLvlLbl val="0"/>
      </c:catAx>
      <c:valAx>
        <c:axId val="93077499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выполнения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2419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194248415700448E-2"/>
          <c:y val="0.3852057771635351"/>
          <c:w val="0.95297184544638291"/>
          <c:h val="0.50517245244601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Пожарский МО</c:v>
                </c:pt>
                <c:pt idx="1">
                  <c:v>Спасск-Дальний ГО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62.5</c:v>
                </c:pt>
                <c:pt idx="1">
                  <c:v>64.28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20-4448-93D3-948E35661C9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774243014258593E-2"/>
          <c:y val="1.4034589582812998E-2"/>
          <c:w val="0.94769655888571347"/>
          <c:h val="0.849803565873130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78.989999999999995</c:v>
                </c:pt>
                <c:pt idx="1">
                  <c:v>68.260000000000005</c:v>
                </c:pt>
                <c:pt idx="2">
                  <c:v>76.599999999999994</c:v>
                </c:pt>
                <c:pt idx="3">
                  <c:v>51.81</c:v>
                </c:pt>
                <c:pt idx="4">
                  <c:v>44.19</c:v>
                </c:pt>
                <c:pt idx="5">
                  <c:v>40.29</c:v>
                </c:pt>
                <c:pt idx="6">
                  <c:v>51.24</c:v>
                </c:pt>
                <c:pt idx="7">
                  <c:v>25.34</c:v>
                </c:pt>
                <c:pt idx="8">
                  <c:v>53.39</c:v>
                </c:pt>
                <c:pt idx="9">
                  <c:v>6.88</c:v>
                </c:pt>
                <c:pt idx="10">
                  <c:v>32.79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29-4EC5-BF96-440F8094452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8234143615535066E-3"/>
                  <c:y val="-1.17785630153121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9F-4C7D-91EC-59D15CFD1387}"/>
                </c:ext>
              </c:extLst>
            </c:dLbl>
            <c:dLbl>
              <c:idx val="1"/>
              <c:layout>
                <c:manualLayout>
                  <c:x val="5.5881531153953619E-3"/>
                  <c:y val="-1.1129660545353377E-2"/>
                </c:manualLayout>
              </c:layout>
              <c:spPr>
                <a:solidFill>
                  <a:srgbClr val="00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78-4056-A42A-19F41D082FC3}"/>
                </c:ext>
              </c:extLst>
            </c:dLbl>
            <c:dLbl>
              <c:idx val="2"/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FDF-45A8-81A1-516CAD543003}"/>
                </c:ext>
              </c:extLst>
            </c:dLbl>
            <c:dLbl>
              <c:idx val="3"/>
              <c:layout>
                <c:manualLayout>
                  <c:x val="5.5881531153953619E-3"/>
                  <c:y val="-1.5581524763494713E-2"/>
                </c:manualLayout>
              </c:layout>
              <c:spPr>
                <a:solidFill>
                  <a:srgbClr val="00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78-4056-A42A-19F41D082FC3}"/>
                </c:ext>
              </c:extLst>
            </c:dLbl>
            <c:dLbl>
              <c:idx val="4"/>
              <c:spPr>
                <a:solidFill>
                  <a:srgbClr val="00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FDF-45A8-81A1-516CAD543003}"/>
                </c:ext>
              </c:extLst>
            </c:dLbl>
            <c:dLbl>
              <c:idx val="5"/>
              <c:spPr>
                <a:solidFill>
                  <a:srgbClr val="00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DE6-456E-A4EB-570BA5308C4D}"/>
                </c:ext>
              </c:extLst>
            </c:dLbl>
            <c:dLbl>
              <c:idx val="6"/>
              <c:layout>
                <c:manualLayout>
                  <c:x val="5.5881531153953211E-3"/>
                  <c:y val="-1.64899882214369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9F-4C7D-91EC-59D15CFD1387}"/>
                </c:ext>
              </c:extLst>
            </c:dLbl>
            <c:dLbl>
              <c:idx val="8"/>
              <c:spPr>
                <a:solidFill>
                  <a:srgbClr val="00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DE6-456E-A4EB-570BA5308C4D}"/>
                </c:ext>
              </c:extLst>
            </c:dLbl>
            <c:dLbl>
              <c:idx val="9"/>
              <c:layout>
                <c:manualLayout>
                  <c:x val="6.7057837384744343E-3"/>
                  <c:y val="-9.4228504122497916E-3"/>
                </c:manualLayout>
              </c:layout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9F-4C7D-91EC-59D15CFD1387}"/>
                </c:ext>
              </c:extLst>
            </c:dLbl>
            <c:dLbl>
              <c:idx val="10"/>
              <c:layout>
                <c:manualLayout>
                  <c:x val="6.7057837384744343E-3"/>
                  <c:y val="-1.1129660545353387E-2"/>
                </c:manualLayout>
              </c:layout>
              <c:spPr>
                <a:solidFill>
                  <a:srgbClr val="00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78-4056-A42A-19F41D082F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75</c:v>
                </c:pt>
                <c:pt idx="1">
                  <c:v>77.78</c:v>
                </c:pt>
                <c:pt idx="2">
                  <c:v>80.56</c:v>
                </c:pt>
                <c:pt idx="3">
                  <c:v>66.67</c:v>
                </c:pt>
                <c:pt idx="4">
                  <c:v>63.89</c:v>
                </c:pt>
                <c:pt idx="5">
                  <c:v>55.56</c:v>
                </c:pt>
                <c:pt idx="6">
                  <c:v>44.44</c:v>
                </c:pt>
                <c:pt idx="7">
                  <c:v>25</c:v>
                </c:pt>
                <c:pt idx="8">
                  <c:v>66.67</c:v>
                </c:pt>
                <c:pt idx="9">
                  <c:v>0.69</c:v>
                </c:pt>
                <c:pt idx="10">
                  <c:v>35.19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29-4EC5-BF96-440F809445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5.1100000000000003</c:v>
                </c:pt>
                <c:pt idx="1">
                  <c:v>37.01</c:v>
                </c:pt>
                <c:pt idx="2">
                  <c:v>47.2</c:v>
                </c:pt>
                <c:pt idx="3">
                  <c:v>10.68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E1-466E-8EEF-FEE9CE156BC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2.78</c:v>
                </c:pt>
                <c:pt idx="1">
                  <c:v>33.33</c:v>
                </c:pt>
                <c:pt idx="2">
                  <c:v>58.33</c:v>
                </c:pt>
                <c:pt idx="3">
                  <c:v>5.56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E1-466E-8EEF-FEE9CE156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Оценка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55CA-421F-A28F-44B08F039C2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53-4856-BFFC-5006E3CE95D0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031A-4A45-BB5F-D16793B6B5F1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53-4856-BFFC-5006E3CE95D0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C10-4AB9-BC51-FDEEE1924C89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E53-4856-BFFC-5006E3CE95D0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ED2-48E7-9E8A-D14743DFF0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Лист1!$B$1:$AA$1</c:f>
              <c:strCache>
                <c:ptCount val="2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strCache>
            </c:strRef>
          </c:cat>
          <c:val>
            <c:numRef>
              <c:f>Лист1!$B$2:$AA$2</c:f>
              <c:numCache>
                <c:formatCode>General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2.8</c:v>
                </c:pt>
                <c:pt idx="4">
                  <c:v>0</c:v>
                </c:pt>
                <c:pt idx="5">
                  <c:v>8.3000000000000007</c:v>
                </c:pt>
                <c:pt idx="6">
                  <c:v>5.6</c:v>
                </c:pt>
                <c:pt idx="7">
                  <c:v>11.1</c:v>
                </c:pt>
                <c:pt idx="8">
                  <c:v>2.8</c:v>
                </c:pt>
                <c:pt idx="9">
                  <c:v>8.3000000000000007</c:v>
                </c:pt>
                <c:pt idx="10">
                  <c:v>16.7</c:v>
                </c:pt>
                <c:pt idx="11">
                  <c:v>2.8</c:v>
                </c:pt>
                <c:pt idx="12">
                  <c:v>2.8</c:v>
                </c:pt>
                <c:pt idx="13">
                  <c:v>8.3000000000000007</c:v>
                </c:pt>
                <c:pt idx="14">
                  <c:v>11.1</c:v>
                </c:pt>
                <c:pt idx="15">
                  <c:v>8.3000000000000007</c:v>
                </c:pt>
                <c:pt idx="16">
                  <c:v>5.6</c:v>
                </c:pt>
                <c:pt idx="17">
                  <c:v>2.8</c:v>
                </c:pt>
                <c:pt idx="18">
                  <c:v>2.8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53-4856-BFFC-5006E3CE95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7307808"/>
        <c:axId val="1862703616"/>
      </c:barChart>
      <c:catAx>
        <c:axId val="1717307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первичный</a:t>
                </a:r>
                <a:r>
                  <a:rPr lang="ru-RU" baseline="0"/>
                  <a:t> балл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2703616"/>
        <c:crosses val="autoZero"/>
        <c:auto val="1"/>
        <c:lblAlgn val="ctr"/>
        <c:lblOffset val="100"/>
        <c:noMultiLvlLbl val="0"/>
      </c:catAx>
      <c:valAx>
        <c:axId val="186270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участников, набравших первичный</a:t>
                </a:r>
                <a:r>
                  <a:rPr lang="ru-RU" baseline="0" dirty="0"/>
                  <a:t> балл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73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028154553617064E-2"/>
          <c:y val="0"/>
          <c:w val="0.95297184544638291"/>
          <c:h val="0.50517245244601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35.489999999999995</c:v>
                </c:pt>
                <c:pt idx="1">
                  <c:v>34.46</c:v>
                </c:pt>
                <c:pt idx="2">
                  <c:v>32.25</c:v>
                </c:pt>
                <c:pt idx="3">
                  <c:v>29.26</c:v>
                </c:pt>
                <c:pt idx="4">
                  <c:v>35.31</c:v>
                </c:pt>
                <c:pt idx="5">
                  <c:v>42.43</c:v>
                </c:pt>
                <c:pt idx="6">
                  <c:v>32.6</c:v>
                </c:pt>
                <c:pt idx="7">
                  <c:v>36.25</c:v>
                </c:pt>
                <c:pt idx="8">
                  <c:v>33.6</c:v>
                </c:pt>
                <c:pt idx="9">
                  <c:v>33.33</c:v>
                </c:pt>
                <c:pt idx="10">
                  <c:v>34.72</c:v>
                </c:pt>
                <c:pt idx="11">
                  <c:v>36.120000000000005</c:v>
                </c:pt>
                <c:pt idx="12">
                  <c:v>40.81</c:v>
                </c:pt>
                <c:pt idx="13">
                  <c:v>26.39</c:v>
                </c:pt>
                <c:pt idx="14">
                  <c:v>25</c:v>
                </c:pt>
                <c:pt idx="15">
                  <c:v>39.31</c:v>
                </c:pt>
                <c:pt idx="16">
                  <c:v>29.06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20-4448-93D3-948E35661C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32.96</c:v>
                </c:pt>
                <c:pt idx="1">
                  <c:v>35.4</c:v>
                </c:pt>
                <c:pt idx="2">
                  <c:v>33.06</c:v>
                </c:pt>
                <c:pt idx="3">
                  <c:v>30.81</c:v>
                </c:pt>
                <c:pt idx="4">
                  <c:v>36.08</c:v>
                </c:pt>
                <c:pt idx="5">
                  <c:v>32.06</c:v>
                </c:pt>
                <c:pt idx="6">
                  <c:v>30</c:v>
                </c:pt>
                <c:pt idx="7">
                  <c:v>42.66</c:v>
                </c:pt>
                <c:pt idx="8">
                  <c:v>45.24</c:v>
                </c:pt>
                <c:pt idx="9">
                  <c:v>27.78</c:v>
                </c:pt>
                <c:pt idx="10">
                  <c:v>22.1</c:v>
                </c:pt>
                <c:pt idx="11">
                  <c:v>25</c:v>
                </c:pt>
                <c:pt idx="12">
                  <c:v>18.95</c:v>
                </c:pt>
                <c:pt idx="13">
                  <c:v>35.54</c:v>
                </c:pt>
                <c:pt idx="14">
                  <c:v>39.42</c:v>
                </c:pt>
                <c:pt idx="15">
                  <c:v>30.18</c:v>
                </c:pt>
                <c:pt idx="16">
                  <c:v>22.39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20-4448-93D3-948E35661C9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50.44</c:v>
                </c:pt>
                <c:pt idx="1">
                  <c:v>39.159999999999997</c:v>
                </c:pt>
                <c:pt idx="2">
                  <c:v>37.909999999999997</c:v>
                </c:pt>
                <c:pt idx="3">
                  <c:v>31.049999999999997</c:v>
                </c:pt>
                <c:pt idx="4">
                  <c:v>42.199999999999996</c:v>
                </c:pt>
                <c:pt idx="5">
                  <c:v>37.03</c:v>
                </c:pt>
                <c:pt idx="6">
                  <c:v>34.33</c:v>
                </c:pt>
                <c:pt idx="7">
                  <c:v>43.3</c:v>
                </c:pt>
                <c:pt idx="8">
                  <c:v>36.36</c:v>
                </c:pt>
                <c:pt idx="9">
                  <c:v>53.57</c:v>
                </c:pt>
                <c:pt idx="10">
                  <c:v>36.409999999999997</c:v>
                </c:pt>
                <c:pt idx="11">
                  <c:v>38.58</c:v>
                </c:pt>
                <c:pt idx="12">
                  <c:v>28.92</c:v>
                </c:pt>
                <c:pt idx="13">
                  <c:v>30.85</c:v>
                </c:pt>
                <c:pt idx="14">
                  <c:v>41.49</c:v>
                </c:pt>
                <c:pt idx="15">
                  <c:v>36.33</c:v>
                </c:pt>
                <c:pt idx="16">
                  <c:v>26.04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20-4448-93D3-948E35661C9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Лист1!$E$2:$E$18</c:f>
              <c:numCache>
                <c:formatCode>General</c:formatCode>
                <c:ptCount val="17"/>
                <c:pt idx="0">
                  <c:v>38.75</c:v>
                </c:pt>
                <c:pt idx="1">
                  <c:v>37.53</c:v>
                </c:pt>
                <c:pt idx="2">
                  <c:v>45.26</c:v>
                </c:pt>
                <c:pt idx="3">
                  <c:v>51.58</c:v>
                </c:pt>
                <c:pt idx="4">
                  <c:v>37.840000000000003</c:v>
                </c:pt>
                <c:pt idx="5">
                  <c:v>37.25</c:v>
                </c:pt>
                <c:pt idx="6">
                  <c:v>34.96</c:v>
                </c:pt>
                <c:pt idx="7">
                  <c:v>47.36</c:v>
                </c:pt>
                <c:pt idx="8">
                  <c:v>35.220000000000006</c:v>
                </c:pt>
                <c:pt idx="9">
                  <c:v>33.340000000000003</c:v>
                </c:pt>
                <c:pt idx="10">
                  <c:v>36.029999999999994</c:v>
                </c:pt>
                <c:pt idx="11">
                  <c:v>45.04</c:v>
                </c:pt>
                <c:pt idx="12">
                  <c:v>28</c:v>
                </c:pt>
                <c:pt idx="13">
                  <c:v>29.770000000000003</c:v>
                </c:pt>
                <c:pt idx="14">
                  <c:v>41.14</c:v>
                </c:pt>
                <c:pt idx="15">
                  <c:v>29.310000000000002</c:v>
                </c:pt>
                <c:pt idx="16">
                  <c:v>33.03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3E-43CC-9804-42B6E05DFA2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"2"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Лист1!$B$1:$L$1</c:f>
              <c:strCach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strCache>
            </c:strRef>
          </c:cat>
          <c:val>
            <c:numRef>
              <c:f>Лист1!$B$2:$L$2</c:f>
              <c:numCache>
                <c:formatCode>General</c:formatCode>
                <c:ptCount val="11"/>
                <c:pt idx="0">
                  <c:v>0</c:v>
                </c:pt>
                <c:pt idx="1">
                  <c:v>50</c:v>
                </c:pt>
                <c:pt idx="2">
                  <c:v>0</c:v>
                </c:pt>
                <c:pt idx="3">
                  <c:v>0</c:v>
                </c:pt>
                <c:pt idx="4">
                  <c:v>100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11.11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38-4358-8D0A-A7A1A7DB6C83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"3"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Лист1!$B$1:$L$1</c:f>
              <c:strCach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strCache>
            </c:strRef>
          </c:cat>
          <c:val>
            <c:numRef>
              <c:f>Лист1!$B$3:$L$3</c:f>
              <c:numCache>
                <c:formatCode>General</c:formatCode>
                <c:ptCount val="11"/>
                <c:pt idx="0">
                  <c:v>91.67</c:v>
                </c:pt>
                <c:pt idx="1">
                  <c:v>54.17</c:v>
                </c:pt>
                <c:pt idx="2">
                  <c:v>66.67</c:v>
                </c:pt>
                <c:pt idx="3">
                  <c:v>50</c:v>
                </c:pt>
                <c:pt idx="4">
                  <c:v>41.67</c:v>
                </c:pt>
                <c:pt idx="5">
                  <c:v>58.33</c:v>
                </c:pt>
                <c:pt idx="6">
                  <c:v>25</c:v>
                </c:pt>
                <c:pt idx="7">
                  <c:v>16.670000000000002</c:v>
                </c:pt>
                <c:pt idx="8">
                  <c:v>54.17</c:v>
                </c:pt>
                <c:pt idx="9">
                  <c:v>0</c:v>
                </c:pt>
                <c:pt idx="10">
                  <c:v>9.26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38-4358-8D0A-A7A1A7DB6C83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"4"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Лист1!$B$1:$L$1</c:f>
              <c:strCach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strCache>
            </c:strRef>
          </c:cat>
          <c:val>
            <c:numRef>
              <c:f>Лист1!$B$4:$L$4</c:f>
              <c:numCache>
                <c:formatCode>General</c:formatCode>
                <c:ptCount val="11"/>
                <c:pt idx="0">
                  <c:v>71.430000000000007</c:v>
                </c:pt>
                <c:pt idx="1">
                  <c:v>90.48</c:v>
                </c:pt>
                <c:pt idx="2">
                  <c:v>90.48</c:v>
                </c:pt>
                <c:pt idx="3">
                  <c:v>76.19</c:v>
                </c:pt>
                <c:pt idx="4">
                  <c:v>71.430000000000007</c:v>
                </c:pt>
                <c:pt idx="5">
                  <c:v>52.38</c:v>
                </c:pt>
                <c:pt idx="6">
                  <c:v>57.14</c:v>
                </c:pt>
                <c:pt idx="7">
                  <c:v>23.81</c:v>
                </c:pt>
                <c:pt idx="8">
                  <c:v>73.81</c:v>
                </c:pt>
                <c:pt idx="9">
                  <c:v>1.19</c:v>
                </c:pt>
                <c:pt idx="10">
                  <c:v>47.09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38-4358-8D0A-A7A1A7DB6C83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"5"</c:v>
                </c:pt>
              </c:strCache>
            </c:strRef>
          </c:tx>
          <c:spPr>
            <a:ln w="3810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strRef>
              <c:f>Лист1!$B$1:$L$1</c:f>
              <c:strCach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strCache>
            </c:strRef>
          </c:cat>
          <c:val>
            <c:numRef>
              <c:f>Лист1!$B$5:$L$5</c:f>
              <c:numCache>
                <c:formatCode>General</c:formatCode>
                <c:ptCount val="11"/>
                <c:pt idx="0">
                  <c:v>50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50</c:v>
                </c:pt>
                <c:pt idx="7">
                  <c:v>100</c:v>
                </c:pt>
                <c:pt idx="8">
                  <c:v>100</c:v>
                </c:pt>
                <c:pt idx="9">
                  <c:v>0</c:v>
                </c:pt>
                <c:pt idx="10">
                  <c:v>77.78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D38-4358-8D0A-A7A1A7DB6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2419279"/>
        <c:axId val="930774991"/>
      </c:lineChart>
      <c:catAx>
        <c:axId val="16424192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Номер</a:t>
                </a:r>
                <a:r>
                  <a:rPr lang="ru-RU" baseline="0" dirty="0"/>
                  <a:t> задания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0774991"/>
        <c:crosses val="autoZero"/>
        <c:auto val="1"/>
        <c:lblAlgn val="ctr"/>
        <c:lblOffset val="100"/>
        <c:noMultiLvlLbl val="0"/>
      </c:catAx>
      <c:valAx>
        <c:axId val="93077499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выполнения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2419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365021215489268E-2"/>
          <c:y val="0.10127458820480974"/>
          <c:w val="0.96563497878451077"/>
          <c:h val="0.46329533585829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55.120000000000005</c:v>
                </c:pt>
                <c:pt idx="1">
                  <c:v>43.17</c:v>
                </c:pt>
                <c:pt idx="2">
                  <c:v>44.06</c:v>
                </c:pt>
                <c:pt idx="3">
                  <c:v>34.58</c:v>
                </c:pt>
                <c:pt idx="4">
                  <c:v>57.519999999999996</c:v>
                </c:pt>
                <c:pt idx="5">
                  <c:v>22.73</c:v>
                </c:pt>
                <c:pt idx="6">
                  <c:v>33.33</c:v>
                </c:pt>
                <c:pt idx="7">
                  <c:v>73.91</c:v>
                </c:pt>
                <c:pt idx="8">
                  <c:v>51.5</c:v>
                </c:pt>
                <c:pt idx="9">
                  <c:v>30.95</c:v>
                </c:pt>
                <c:pt idx="10">
                  <c:v>29.29</c:v>
                </c:pt>
                <c:pt idx="11">
                  <c:v>55.86</c:v>
                </c:pt>
                <c:pt idx="12">
                  <c:v>48.39</c:v>
                </c:pt>
                <c:pt idx="13">
                  <c:v>38</c:v>
                </c:pt>
                <c:pt idx="14">
                  <c:v>26.240000000000002</c:v>
                </c:pt>
                <c:pt idx="15">
                  <c:v>39.770000000000003</c:v>
                </c:pt>
                <c:pt idx="16">
                  <c:v>39.049999999999997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20-4448-93D3-948E35661C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43.1</c:v>
                </c:pt>
                <c:pt idx="1">
                  <c:v>40.700000000000003</c:v>
                </c:pt>
                <c:pt idx="2">
                  <c:v>40.79</c:v>
                </c:pt>
                <c:pt idx="3">
                  <c:v>17.739999999999998</c:v>
                </c:pt>
                <c:pt idx="4">
                  <c:v>21.28</c:v>
                </c:pt>
                <c:pt idx="5">
                  <c:v>25.46</c:v>
                </c:pt>
                <c:pt idx="6">
                  <c:v>36.17</c:v>
                </c:pt>
                <c:pt idx="7">
                  <c:v>89.66</c:v>
                </c:pt>
                <c:pt idx="8">
                  <c:v>42.85</c:v>
                </c:pt>
                <c:pt idx="9">
                  <c:v>16.669999999999998</c:v>
                </c:pt>
                <c:pt idx="10">
                  <c:v>66.67</c:v>
                </c:pt>
                <c:pt idx="11">
                  <c:v>47.78</c:v>
                </c:pt>
                <c:pt idx="12">
                  <c:v>12.5</c:v>
                </c:pt>
                <c:pt idx="13">
                  <c:v>28.33</c:v>
                </c:pt>
                <c:pt idx="14">
                  <c:v>36.92</c:v>
                </c:pt>
                <c:pt idx="15">
                  <c:v>45.45</c:v>
                </c:pt>
                <c:pt idx="16">
                  <c:v>20.689999999999998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20-4448-93D3-948E35661C9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49.01</c:v>
                </c:pt>
                <c:pt idx="1">
                  <c:v>41.43</c:v>
                </c:pt>
                <c:pt idx="2">
                  <c:v>47.62</c:v>
                </c:pt>
                <c:pt idx="3">
                  <c:v>36.67</c:v>
                </c:pt>
                <c:pt idx="4">
                  <c:v>35.479999999999997</c:v>
                </c:pt>
                <c:pt idx="5">
                  <c:v>53.53</c:v>
                </c:pt>
                <c:pt idx="6">
                  <c:v>68.290000000000006</c:v>
                </c:pt>
                <c:pt idx="7">
                  <c:v>78.569999999999993</c:v>
                </c:pt>
                <c:pt idx="8">
                  <c:v>59.19</c:v>
                </c:pt>
                <c:pt idx="9">
                  <c:v>60.71</c:v>
                </c:pt>
                <c:pt idx="10">
                  <c:v>50</c:v>
                </c:pt>
                <c:pt idx="11">
                  <c:v>52.330000000000005</c:v>
                </c:pt>
                <c:pt idx="12">
                  <c:v>70.59</c:v>
                </c:pt>
                <c:pt idx="13">
                  <c:v>42.519999999999996</c:v>
                </c:pt>
                <c:pt idx="14">
                  <c:v>40</c:v>
                </c:pt>
                <c:pt idx="15">
                  <c:v>39.47</c:v>
                </c:pt>
                <c:pt idx="16">
                  <c:v>32.120000000000005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20-4448-93D3-948E35661C9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Лист1!$E$2:$E$18</c:f>
              <c:numCache>
                <c:formatCode>General</c:formatCode>
                <c:ptCount val="17"/>
                <c:pt idx="0">
                  <c:v>50</c:v>
                </c:pt>
                <c:pt idx="1">
                  <c:v>45.429999999999993</c:v>
                </c:pt>
                <c:pt idx="2">
                  <c:v>47.77</c:v>
                </c:pt>
                <c:pt idx="3">
                  <c:v>15</c:v>
                </c:pt>
                <c:pt idx="4">
                  <c:v>47.370000000000005</c:v>
                </c:pt>
                <c:pt idx="5">
                  <c:v>38.82</c:v>
                </c:pt>
                <c:pt idx="6">
                  <c:v>58.489999999999995</c:v>
                </c:pt>
                <c:pt idx="7">
                  <c:v>52.94</c:v>
                </c:pt>
                <c:pt idx="8">
                  <c:v>57.45</c:v>
                </c:pt>
                <c:pt idx="9">
                  <c:v>0</c:v>
                </c:pt>
                <c:pt idx="10">
                  <c:v>29.09</c:v>
                </c:pt>
                <c:pt idx="11">
                  <c:v>41.28</c:v>
                </c:pt>
                <c:pt idx="12">
                  <c:v>76</c:v>
                </c:pt>
                <c:pt idx="13">
                  <c:v>30.95</c:v>
                </c:pt>
                <c:pt idx="14">
                  <c:v>53.72</c:v>
                </c:pt>
                <c:pt idx="15">
                  <c:v>32.58</c:v>
                </c:pt>
                <c:pt idx="16">
                  <c:v>30.560000000000002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AC-487A-93A5-9C7CCDD548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575536202323133E-2"/>
          <c:y val="0.1054614556848513"/>
          <c:w val="0.95142446379767687"/>
          <c:h val="0.446547258590313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37.94</c:v>
                </c:pt>
                <c:pt idx="1">
                  <c:v>15.420000000000002</c:v>
                </c:pt>
                <c:pt idx="2">
                  <c:v>40.059999999999995</c:v>
                </c:pt>
                <c:pt idx="3">
                  <c:v>37.629999999999995</c:v>
                </c:pt>
                <c:pt idx="4">
                  <c:v>50.85</c:v>
                </c:pt>
                <c:pt idx="5">
                  <c:v>51.82</c:v>
                </c:pt>
                <c:pt idx="6">
                  <c:v>52.94</c:v>
                </c:pt>
                <c:pt idx="7">
                  <c:v>46.559999999999995</c:v>
                </c:pt>
                <c:pt idx="8">
                  <c:v>27.060000000000002</c:v>
                </c:pt>
                <c:pt idx="9">
                  <c:v>50</c:v>
                </c:pt>
                <c:pt idx="10">
                  <c:v>40.909999999999997</c:v>
                </c:pt>
                <c:pt idx="11">
                  <c:v>47.95</c:v>
                </c:pt>
                <c:pt idx="12">
                  <c:v>34.090000000000003</c:v>
                </c:pt>
                <c:pt idx="13">
                  <c:v>37.83</c:v>
                </c:pt>
                <c:pt idx="14">
                  <c:v>28.1</c:v>
                </c:pt>
                <c:pt idx="15">
                  <c:v>37.03</c:v>
                </c:pt>
                <c:pt idx="16">
                  <c:v>37.130000000000003</c:v>
                </c:pt>
                <c:pt idx="17">
                  <c:v>65.72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54-4CAA-870E-E2B002DFDF0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Лист1!$C$2:$C$19</c:f>
              <c:numCache>
                <c:formatCode>General</c:formatCode>
                <c:ptCount val="18"/>
                <c:pt idx="0">
                  <c:v>27.22</c:v>
                </c:pt>
                <c:pt idx="1">
                  <c:v>27.470000000000002</c:v>
                </c:pt>
                <c:pt idx="2">
                  <c:v>27.81</c:v>
                </c:pt>
                <c:pt idx="3">
                  <c:v>28.939999999999998</c:v>
                </c:pt>
                <c:pt idx="4">
                  <c:v>40</c:v>
                </c:pt>
                <c:pt idx="5">
                  <c:v>56.67</c:v>
                </c:pt>
                <c:pt idx="6">
                  <c:v>49.019999999999996</c:v>
                </c:pt>
                <c:pt idx="7">
                  <c:v>69.760000000000005</c:v>
                </c:pt>
                <c:pt idx="8">
                  <c:v>31.25</c:v>
                </c:pt>
                <c:pt idx="9">
                  <c:v>25.68</c:v>
                </c:pt>
                <c:pt idx="10">
                  <c:v>45</c:v>
                </c:pt>
                <c:pt idx="11">
                  <c:v>25.8</c:v>
                </c:pt>
                <c:pt idx="12">
                  <c:v>37.78</c:v>
                </c:pt>
                <c:pt idx="13">
                  <c:v>11.12</c:v>
                </c:pt>
                <c:pt idx="14">
                  <c:v>29.59</c:v>
                </c:pt>
                <c:pt idx="15">
                  <c:v>43.28</c:v>
                </c:pt>
                <c:pt idx="16">
                  <c:v>54.9</c:v>
                </c:pt>
                <c:pt idx="17">
                  <c:v>56.260000000000005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54-4CAA-870E-E2B002DFDF0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Лист1!$D$2:$D$19</c:f>
              <c:numCache>
                <c:formatCode>General</c:formatCode>
                <c:ptCount val="18"/>
                <c:pt idx="0">
                  <c:v>52</c:v>
                </c:pt>
                <c:pt idx="1">
                  <c:v>30.740000000000002</c:v>
                </c:pt>
                <c:pt idx="2">
                  <c:v>44.91</c:v>
                </c:pt>
                <c:pt idx="3">
                  <c:v>40.909999999999997</c:v>
                </c:pt>
                <c:pt idx="4">
                  <c:v>37.36</c:v>
                </c:pt>
                <c:pt idx="5">
                  <c:v>46.98</c:v>
                </c:pt>
                <c:pt idx="6">
                  <c:v>57.89</c:v>
                </c:pt>
                <c:pt idx="7">
                  <c:v>50.459999999999994</c:v>
                </c:pt>
                <c:pt idx="8">
                  <c:v>66.67</c:v>
                </c:pt>
                <c:pt idx="9">
                  <c:v>52.91</c:v>
                </c:pt>
                <c:pt idx="10">
                  <c:v>66.66</c:v>
                </c:pt>
                <c:pt idx="11">
                  <c:v>48.92</c:v>
                </c:pt>
                <c:pt idx="12">
                  <c:v>32.770000000000003</c:v>
                </c:pt>
                <c:pt idx="13">
                  <c:v>40.839999999999996</c:v>
                </c:pt>
                <c:pt idx="14">
                  <c:v>42.97</c:v>
                </c:pt>
                <c:pt idx="15">
                  <c:v>40.769999999999996</c:v>
                </c:pt>
                <c:pt idx="16">
                  <c:v>50.519999999999996</c:v>
                </c:pt>
                <c:pt idx="17">
                  <c:v>60.739999999999995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54-4CAA-870E-E2B002DFDF0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Лист1!$E$2:$E$19</c:f>
              <c:numCache>
                <c:formatCode>General</c:formatCode>
                <c:ptCount val="18"/>
                <c:pt idx="0">
                  <c:v>53.69</c:v>
                </c:pt>
                <c:pt idx="1">
                  <c:v>45.68</c:v>
                </c:pt>
                <c:pt idx="2">
                  <c:v>48.85</c:v>
                </c:pt>
                <c:pt idx="3">
                  <c:v>42.59</c:v>
                </c:pt>
                <c:pt idx="4">
                  <c:v>47.43</c:v>
                </c:pt>
                <c:pt idx="5">
                  <c:v>44.230000000000004</c:v>
                </c:pt>
                <c:pt idx="6">
                  <c:v>60.51</c:v>
                </c:pt>
                <c:pt idx="7">
                  <c:v>52.83</c:v>
                </c:pt>
                <c:pt idx="8">
                  <c:v>44.440000000000005</c:v>
                </c:pt>
                <c:pt idx="9">
                  <c:v>63.44</c:v>
                </c:pt>
                <c:pt idx="10">
                  <c:v>60.71</c:v>
                </c:pt>
                <c:pt idx="11">
                  <c:v>42.99</c:v>
                </c:pt>
                <c:pt idx="12">
                  <c:v>29.73</c:v>
                </c:pt>
                <c:pt idx="13">
                  <c:v>60.459999999999994</c:v>
                </c:pt>
                <c:pt idx="14">
                  <c:v>52.1</c:v>
                </c:pt>
                <c:pt idx="15">
                  <c:v>17.39</c:v>
                </c:pt>
                <c:pt idx="16">
                  <c:v>44.29</c:v>
                </c:pt>
                <c:pt idx="17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92-4E57-ABEC-3F9CF1D391C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774243014258593E-2"/>
          <c:y val="1.4034589582812998E-2"/>
          <c:w val="0.94769655888571347"/>
          <c:h val="0.849803565873130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Лист1!$A$2:$A$15</c:f>
              <c:strCache>
                <c:ptCount val="14"/>
                <c:pt idx="0">
                  <c:v>1.1</c:v>
                </c:pt>
                <c:pt idx="1">
                  <c:v>1.2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6.1</c:v>
                </c:pt>
                <c:pt idx="7">
                  <c:v>6.2</c:v>
                </c:pt>
                <c:pt idx="8">
                  <c:v>7.1</c:v>
                </c:pt>
                <c:pt idx="9">
                  <c:v>7.2</c:v>
                </c:pt>
                <c:pt idx="10">
                  <c:v>8</c:v>
                </c:pt>
                <c:pt idx="11">
                  <c:v>9</c:v>
                </c:pt>
                <c:pt idx="12">
                  <c:v>10.1</c:v>
                </c:pt>
                <c:pt idx="13">
                  <c:v>10.2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76.489999999999995</c:v>
                </c:pt>
                <c:pt idx="1">
                  <c:v>52.73</c:v>
                </c:pt>
                <c:pt idx="2">
                  <c:v>59.43</c:v>
                </c:pt>
                <c:pt idx="3">
                  <c:v>81.75</c:v>
                </c:pt>
                <c:pt idx="4">
                  <c:v>70.14</c:v>
                </c:pt>
                <c:pt idx="5">
                  <c:v>63.25</c:v>
                </c:pt>
                <c:pt idx="6">
                  <c:v>55.19</c:v>
                </c:pt>
                <c:pt idx="7">
                  <c:v>54.46</c:v>
                </c:pt>
                <c:pt idx="8">
                  <c:v>76.709999999999994</c:v>
                </c:pt>
                <c:pt idx="9">
                  <c:v>32.57</c:v>
                </c:pt>
                <c:pt idx="10">
                  <c:v>56.19</c:v>
                </c:pt>
                <c:pt idx="11">
                  <c:v>36.840000000000003</c:v>
                </c:pt>
                <c:pt idx="12">
                  <c:v>68.3</c:v>
                </c:pt>
                <c:pt idx="13">
                  <c:v>48.03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29-4EC5-BF96-440F8094452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8234143615535066E-3"/>
                  <c:y val="-1.17785630153121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9F-4C7D-91EC-59D15CFD1387}"/>
                </c:ext>
              </c:extLst>
            </c:dLbl>
            <c:dLbl>
              <c:idx val="1"/>
              <c:layout>
                <c:manualLayout>
                  <c:x val="5.5881531153953619E-3"/>
                  <c:y val="-1.1129660545353377E-2"/>
                </c:manualLayout>
              </c:layout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78-4056-A42A-19F41D082FC3}"/>
                </c:ext>
              </c:extLst>
            </c:dLbl>
            <c:dLbl>
              <c:idx val="3"/>
              <c:layout>
                <c:manualLayout>
                  <c:x val="5.5881531153953619E-3"/>
                  <c:y val="-1.55815247634947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78-4056-A42A-19F41D082FC3}"/>
                </c:ext>
              </c:extLst>
            </c:dLbl>
            <c:dLbl>
              <c:idx val="6"/>
              <c:layout>
                <c:manualLayout>
                  <c:x val="5.5881531153953211E-3"/>
                  <c:y val="-1.64899882214369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9F-4C7D-91EC-59D15CFD1387}"/>
                </c:ext>
              </c:extLst>
            </c:dLbl>
            <c:dLbl>
              <c:idx val="9"/>
              <c:layout>
                <c:manualLayout>
                  <c:x val="6.7057837384744343E-3"/>
                  <c:y val="-9.4228504122497916E-3"/>
                </c:manualLayout>
              </c:layout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9F-4C7D-91EC-59D15CFD1387}"/>
                </c:ext>
              </c:extLst>
            </c:dLbl>
            <c:dLbl>
              <c:idx val="10"/>
              <c:layout>
                <c:manualLayout>
                  <c:x val="6.7057837384744343E-3"/>
                  <c:y val="-1.11296605453533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78-4056-A42A-19F41D082FC3}"/>
                </c:ext>
              </c:extLst>
            </c:dLbl>
            <c:dLbl>
              <c:idx val="11"/>
              <c:layout>
                <c:manualLayout>
                  <c:x val="3.3528918692371352E-3"/>
                  <c:y val="-3.3388981636060119E-2"/>
                </c:manualLayout>
              </c:layout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78-4056-A42A-19F41D082FC3}"/>
                </c:ext>
              </c:extLst>
            </c:dLbl>
            <c:dLbl>
              <c:idx val="12"/>
              <c:layout>
                <c:manualLayout>
                  <c:x val="4.4705224923162071E-3"/>
                  <c:y val="-7.0671378091872791E-3"/>
                </c:manualLayout>
              </c:layout>
              <c:spPr>
                <a:solidFill>
                  <a:srgbClr val="00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9F-4C7D-91EC-59D15CFD1387}"/>
                </c:ext>
              </c:extLst>
            </c:dLbl>
            <c:dLbl>
              <c:idx val="13"/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940-41B9-BEB5-DAA7F31117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Лист1!$A$2:$A$15</c:f>
              <c:strCache>
                <c:ptCount val="14"/>
                <c:pt idx="0">
                  <c:v>1.1</c:v>
                </c:pt>
                <c:pt idx="1">
                  <c:v>1.2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6.1</c:v>
                </c:pt>
                <c:pt idx="7">
                  <c:v>6.2</c:v>
                </c:pt>
                <c:pt idx="8">
                  <c:v>7.1</c:v>
                </c:pt>
                <c:pt idx="9">
                  <c:v>7.2</c:v>
                </c:pt>
                <c:pt idx="10">
                  <c:v>8</c:v>
                </c:pt>
                <c:pt idx="11">
                  <c:v>9</c:v>
                </c:pt>
                <c:pt idx="12">
                  <c:v>10.1</c:v>
                </c:pt>
                <c:pt idx="13">
                  <c:v>10.2</c:v>
                </c:pt>
              </c:strCache>
            </c:strRef>
          </c:cat>
          <c:val>
            <c:numRef>
              <c:f>Лист1!$C$2:$C$15</c:f>
              <c:numCache>
                <c:formatCode>General</c:formatCode>
                <c:ptCount val="14"/>
                <c:pt idx="0">
                  <c:v>75.78</c:v>
                </c:pt>
                <c:pt idx="1">
                  <c:v>48.83</c:v>
                </c:pt>
                <c:pt idx="2">
                  <c:v>58.57</c:v>
                </c:pt>
                <c:pt idx="3">
                  <c:v>79.56</c:v>
                </c:pt>
                <c:pt idx="4">
                  <c:v>69.14</c:v>
                </c:pt>
                <c:pt idx="5">
                  <c:v>63.82</c:v>
                </c:pt>
                <c:pt idx="6">
                  <c:v>53.66</c:v>
                </c:pt>
                <c:pt idx="7">
                  <c:v>54.98</c:v>
                </c:pt>
                <c:pt idx="8">
                  <c:v>74.569999999999993</c:v>
                </c:pt>
                <c:pt idx="9">
                  <c:v>29.59</c:v>
                </c:pt>
                <c:pt idx="10">
                  <c:v>56.74</c:v>
                </c:pt>
                <c:pt idx="11">
                  <c:v>32.770000000000003</c:v>
                </c:pt>
                <c:pt idx="12">
                  <c:v>68.819999999999993</c:v>
                </c:pt>
                <c:pt idx="13">
                  <c:v>45.42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29-4EC5-BF96-440F809445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7.42</c:v>
                </c:pt>
                <c:pt idx="1">
                  <c:v>41.31</c:v>
                </c:pt>
                <c:pt idx="2">
                  <c:v>36.270000000000003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E1-466E-8EEF-FEE9CE156BC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6.77</c:v>
                </c:pt>
                <c:pt idx="1">
                  <c:v>46.62</c:v>
                </c:pt>
                <c:pt idx="2">
                  <c:v>34.72</c:v>
                </c:pt>
                <c:pt idx="3">
                  <c:v>11.88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E1-466E-8EEF-FEE9CE156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Оценка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53-4856-BFFC-5006E3CE95D0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53-4856-BFFC-5006E3CE95D0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E53-4856-BFFC-5006E3CE95D0}"/>
              </c:ext>
            </c:extLst>
          </c:dPt>
          <c:dPt>
            <c:idx val="1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F793-4A3B-AD12-3DCDC85D0B9C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ED2-48E7-9E8A-D14743DFF0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Лист1!$B$1:$AA$1</c:f>
              <c:strCache>
                <c:ptCount val="2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strCache>
            </c:strRef>
          </c:cat>
          <c:val>
            <c:numRef>
              <c:f>Лист1!$B$2:$AA$2</c:f>
              <c:numCache>
                <c:formatCode>General</c:formatCode>
                <c:ptCount val="26"/>
                <c:pt idx="0">
                  <c:v>0.1</c:v>
                </c:pt>
                <c:pt idx="1">
                  <c:v>0.1</c:v>
                </c:pt>
                <c:pt idx="2">
                  <c:v>0.2</c:v>
                </c:pt>
                <c:pt idx="3">
                  <c:v>0.5</c:v>
                </c:pt>
                <c:pt idx="4">
                  <c:v>0.9</c:v>
                </c:pt>
                <c:pt idx="5">
                  <c:v>1</c:v>
                </c:pt>
                <c:pt idx="6">
                  <c:v>0.8</c:v>
                </c:pt>
                <c:pt idx="7">
                  <c:v>1.5</c:v>
                </c:pt>
                <c:pt idx="8">
                  <c:v>1.5</c:v>
                </c:pt>
                <c:pt idx="9">
                  <c:v>10.4</c:v>
                </c:pt>
                <c:pt idx="10">
                  <c:v>9</c:v>
                </c:pt>
                <c:pt idx="11">
                  <c:v>7.4</c:v>
                </c:pt>
                <c:pt idx="12">
                  <c:v>6.7</c:v>
                </c:pt>
                <c:pt idx="13">
                  <c:v>6.8</c:v>
                </c:pt>
                <c:pt idx="14">
                  <c:v>6.3</c:v>
                </c:pt>
                <c:pt idx="15">
                  <c:v>10</c:v>
                </c:pt>
                <c:pt idx="16">
                  <c:v>8.9</c:v>
                </c:pt>
                <c:pt idx="17">
                  <c:v>6.3</c:v>
                </c:pt>
                <c:pt idx="18">
                  <c:v>5.4</c:v>
                </c:pt>
                <c:pt idx="19">
                  <c:v>4.0999999999999996</c:v>
                </c:pt>
                <c:pt idx="20">
                  <c:v>3.4</c:v>
                </c:pt>
                <c:pt idx="21">
                  <c:v>3.2</c:v>
                </c:pt>
                <c:pt idx="22">
                  <c:v>2.4</c:v>
                </c:pt>
                <c:pt idx="23">
                  <c:v>1.6</c:v>
                </c:pt>
                <c:pt idx="24">
                  <c:v>0.7</c:v>
                </c:pt>
                <c:pt idx="25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53-4856-BFFC-5006E3CE95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7307808"/>
        <c:axId val="1862703616"/>
      </c:barChart>
      <c:catAx>
        <c:axId val="1717307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первичный</a:t>
                </a:r>
                <a:r>
                  <a:rPr lang="ru-RU" baseline="0"/>
                  <a:t> балл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2703616"/>
        <c:crosses val="autoZero"/>
        <c:auto val="1"/>
        <c:lblAlgn val="ctr"/>
        <c:lblOffset val="100"/>
        <c:noMultiLvlLbl val="0"/>
      </c:catAx>
      <c:valAx>
        <c:axId val="186270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участников, набравших первичный</a:t>
                </a:r>
                <a:r>
                  <a:rPr lang="ru-RU" baseline="0" dirty="0"/>
                  <a:t> балл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73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"2"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Лист1!$B$1:$O$1</c:f>
              <c:strCache>
                <c:ptCount val="14"/>
                <c:pt idx="0">
                  <c:v>1,1</c:v>
                </c:pt>
                <c:pt idx="1">
                  <c:v>1,2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6,1</c:v>
                </c:pt>
                <c:pt idx="7">
                  <c:v>6,2</c:v>
                </c:pt>
                <c:pt idx="8">
                  <c:v>7,1</c:v>
                </c:pt>
                <c:pt idx="9">
                  <c:v>7,2</c:v>
                </c:pt>
                <c:pt idx="10">
                  <c:v>8</c:v>
                </c:pt>
                <c:pt idx="11">
                  <c:v>9</c:v>
                </c:pt>
                <c:pt idx="12">
                  <c:v>10,12</c:v>
                </c:pt>
                <c:pt idx="13">
                  <c:v>10,2</c:v>
                </c:pt>
              </c:strCache>
            </c:strRef>
          </c:cat>
          <c:val>
            <c:numRef>
              <c:f>Лист1!$B$2:$O$2</c:f>
              <c:numCache>
                <c:formatCode>General</c:formatCode>
                <c:ptCount val="14"/>
                <c:pt idx="0">
                  <c:v>40.79</c:v>
                </c:pt>
                <c:pt idx="1">
                  <c:v>17.2</c:v>
                </c:pt>
                <c:pt idx="2">
                  <c:v>28.01</c:v>
                </c:pt>
                <c:pt idx="3">
                  <c:v>43</c:v>
                </c:pt>
                <c:pt idx="4">
                  <c:v>41.52</c:v>
                </c:pt>
                <c:pt idx="5">
                  <c:v>27.52</c:v>
                </c:pt>
                <c:pt idx="6">
                  <c:v>17.809999999999999</c:v>
                </c:pt>
                <c:pt idx="7">
                  <c:v>15.6</c:v>
                </c:pt>
                <c:pt idx="8">
                  <c:v>40.79</c:v>
                </c:pt>
                <c:pt idx="9">
                  <c:v>7.25</c:v>
                </c:pt>
                <c:pt idx="10">
                  <c:v>29.98</c:v>
                </c:pt>
                <c:pt idx="11">
                  <c:v>5.24</c:v>
                </c:pt>
                <c:pt idx="12">
                  <c:v>30.34</c:v>
                </c:pt>
                <c:pt idx="13">
                  <c:v>6.88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38-4358-8D0A-A7A1A7DB6C83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"3"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Лист1!$B$1:$O$1</c:f>
              <c:strCache>
                <c:ptCount val="14"/>
                <c:pt idx="0">
                  <c:v>1,1</c:v>
                </c:pt>
                <c:pt idx="1">
                  <c:v>1,2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6,1</c:v>
                </c:pt>
                <c:pt idx="7">
                  <c:v>6,2</c:v>
                </c:pt>
                <c:pt idx="8">
                  <c:v>7,1</c:v>
                </c:pt>
                <c:pt idx="9">
                  <c:v>7,2</c:v>
                </c:pt>
                <c:pt idx="10">
                  <c:v>8</c:v>
                </c:pt>
                <c:pt idx="11">
                  <c:v>9</c:v>
                </c:pt>
                <c:pt idx="12">
                  <c:v>10,12</c:v>
                </c:pt>
                <c:pt idx="13">
                  <c:v>10,2</c:v>
                </c:pt>
              </c:strCache>
            </c:strRef>
          </c:cat>
          <c:val>
            <c:numRef>
              <c:f>Лист1!$B$3:$O$3</c:f>
              <c:numCache>
                <c:formatCode>General</c:formatCode>
                <c:ptCount val="14"/>
                <c:pt idx="0">
                  <c:v>67.69</c:v>
                </c:pt>
                <c:pt idx="1">
                  <c:v>35.65</c:v>
                </c:pt>
                <c:pt idx="2">
                  <c:v>47.13</c:v>
                </c:pt>
                <c:pt idx="3">
                  <c:v>73.709999999999994</c:v>
                </c:pt>
                <c:pt idx="4">
                  <c:v>64.16</c:v>
                </c:pt>
                <c:pt idx="5">
                  <c:v>55.16</c:v>
                </c:pt>
                <c:pt idx="6">
                  <c:v>43.04</c:v>
                </c:pt>
                <c:pt idx="7">
                  <c:v>40.04</c:v>
                </c:pt>
                <c:pt idx="8">
                  <c:v>68.12</c:v>
                </c:pt>
                <c:pt idx="9">
                  <c:v>17.05</c:v>
                </c:pt>
                <c:pt idx="10">
                  <c:v>51.59</c:v>
                </c:pt>
                <c:pt idx="11">
                  <c:v>18.03</c:v>
                </c:pt>
                <c:pt idx="12">
                  <c:v>56.55</c:v>
                </c:pt>
                <c:pt idx="13">
                  <c:v>30.49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38-4358-8D0A-A7A1A7DB6C83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"4"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Лист1!$B$1:$O$1</c:f>
              <c:strCache>
                <c:ptCount val="14"/>
                <c:pt idx="0">
                  <c:v>1,1</c:v>
                </c:pt>
                <c:pt idx="1">
                  <c:v>1,2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6,1</c:v>
                </c:pt>
                <c:pt idx="7">
                  <c:v>6,2</c:v>
                </c:pt>
                <c:pt idx="8">
                  <c:v>7,1</c:v>
                </c:pt>
                <c:pt idx="9">
                  <c:v>7,2</c:v>
                </c:pt>
                <c:pt idx="10">
                  <c:v>8</c:v>
                </c:pt>
                <c:pt idx="11">
                  <c:v>9</c:v>
                </c:pt>
                <c:pt idx="12">
                  <c:v>10,12</c:v>
                </c:pt>
                <c:pt idx="13">
                  <c:v>10,2</c:v>
                </c:pt>
              </c:strCache>
            </c:strRef>
          </c:cat>
          <c:val>
            <c:numRef>
              <c:f>Лист1!$B$4:$O$4</c:f>
              <c:numCache>
                <c:formatCode>General</c:formatCode>
                <c:ptCount val="14"/>
                <c:pt idx="0">
                  <c:v>86.39</c:v>
                </c:pt>
                <c:pt idx="1">
                  <c:v>59.83</c:v>
                </c:pt>
                <c:pt idx="2">
                  <c:v>69.849999999999994</c:v>
                </c:pt>
                <c:pt idx="3">
                  <c:v>88.85</c:v>
                </c:pt>
                <c:pt idx="4">
                  <c:v>74.52</c:v>
                </c:pt>
                <c:pt idx="5">
                  <c:v>73.709999999999994</c:v>
                </c:pt>
                <c:pt idx="6">
                  <c:v>64.05</c:v>
                </c:pt>
                <c:pt idx="7">
                  <c:v>70.88</c:v>
                </c:pt>
                <c:pt idx="8">
                  <c:v>83.41</c:v>
                </c:pt>
                <c:pt idx="9">
                  <c:v>38.4</c:v>
                </c:pt>
                <c:pt idx="10">
                  <c:v>62.42</c:v>
                </c:pt>
                <c:pt idx="11">
                  <c:v>42.67</c:v>
                </c:pt>
                <c:pt idx="12">
                  <c:v>84.04</c:v>
                </c:pt>
                <c:pt idx="13">
                  <c:v>58.94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38-4358-8D0A-A7A1A7DB6C83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"5"</c:v>
                </c:pt>
              </c:strCache>
            </c:strRef>
          </c:tx>
          <c:spPr>
            <a:ln w="3810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strRef>
              <c:f>Лист1!$B$1:$O$1</c:f>
              <c:strCache>
                <c:ptCount val="14"/>
                <c:pt idx="0">
                  <c:v>1,1</c:v>
                </c:pt>
                <c:pt idx="1">
                  <c:v>1,2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6,1</c:v>
                </c:pt>
                <c:pt idx="7">
                  <c:v>6,2</c:v>
                </c:pt>
                <c:pt idx="8">
                  <c:v>7,1</c:v>
                </c:pt>
                <c:pt idx="9">
                  <c:v>7,2</c:v>
                </c:pt>
                <c:pt idx="10">
                  <c:v>8</c:v>
                </c:pt>
                <c:pt idx="11">
                  <c:v>9</c:v>
                </c:pt>
                <c:pt idx="12">
                  <c:v>10,12</c:v>
                </c:pt>
                <c:pt idx="13">
                  <c:v>10,2</c:v>
                </c:pt>
              </c:strCache>
            </c:strRef>
          </c:cat>
          <c:val>
            <c:numRef>
              <c:f>Лист1!$B$5:$O$5</c:f>
              <c:numCache>
                <c:formatCode>General</c:formatCode>
                <c:ptCount val="14"/>
                <c:pt idx="0">
                  <c:v>96.5</c:v>
                </c:pt>
                <c:pt idx="1">
                  <c:v>86.41</c:v>
                </c:pt>
                <c:pt idx="2">
                  <c:v>87.96</c:v>
                </c:pt>
                <c:pt idx="3">
                  <c:v>96.22</c:v>
                </c:pt>
                <c:pt idx="4">
                  <c:v>88.73</c:v>
                </c:pt>
                <c:pt idx="5">
                  <c:v>89.64</c:v>
                </c:pt>
                <c:pt idx="6">
                  <c:v>85.43</c:v>
                </c:pt>
                <c:pt idx="7">
                  <c:v>89.57</c:v>
                </c:pt>
                <c:pt idx="8">
                  <c:v>93.28</c:v>
                </c:pt>
                <c:pt idx="9">
                  <c:v>65.760000000000005</c:v>
                </c:pt>
                <c:pt idx="10">
                  <c:v>75.63</c:v>
                </c:pt>
                <c:pt idx="11">
                  <c:v>77.36</c:v>
                </c:pt>
                <c:pt idx="12">
                  <c:v>94.4</c:v>
                </c:pt>
                <c:pt idx="13">
                  <c:v>86.48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D38-4358-8D0A-A7A1A7DB6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2419279"/>
        <c:axId val="930774991"/>
      </c:lineChart>
      <c:catAx>
        <c:axId val="16424192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Номер</a:t>
                </a:r>
                <a:r>
                  <a:rPr lang="ru-RU" baseline="0" dirty="0"/>
                  <a:t> задания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0774991"/>
        <c:crosses val="autoZero"/>
        <c:auto val="1"/>
        <c:lblAlgn val="ctr"/>
        <c:lblOffset val="100"/>
        <c:noMultiLvlLbl val="0"/>
      </c:catAx>
      <c:valAx>
        <c:axId val="93077499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выполнения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2419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365021215489268E-2"/>
          <c:y val="0.10127458820480974"/>
          <c:w val="0.96563497878451077"/>
          <c:h val="0.46329533585829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43.18</c:v>
                </c:pt>
                <c:pt idx="1">
                  <c:v>51.540000000000006</c:v>
                </c:pt>
                <c:pt idx="2">
                  <c:v>36.25</c:v>
                </c:pt>
                <c:pt idx="3">
                  <c:v>50.769999999999996</c:v>
                </c:pt>
                <c:pt idx="4">
                  <c:v>39.01</c:v>
                </c:pt>
                <c:pt idx="5">
                  <c:v>45.78</c:v>
                </c:pt>
                <c:pt idx="6">
                  <c:v>16.670000000000002</c:v>
                </c:pt>
                <c:pt idx="7">
                  <c:v>49.09</c:v>
                </c:pt>
                <c:pt idx="8">
                  <c:v>56.910000000000004</c:v>
                </c:pt>
                <c:pt idx="9">
                  <c:v>20</c:v>
                </c:pt>
                <c:pt idx="10">
                  <c:v>32.5</c:v>
                </c:pt>
                <c:pt idx="11">
                  <c:v>8.51</c:v>
                </c:pt>
                <c:pt idx="12">
                  <c:v>55.269999999999996</c:v>
                </c:pt>
                <c:pt idx="13">
                  <c:v>50</c:v>
                </c:pt>
                <c:pt idx="14">
                  <c:v>14.58</c:v>
                </c:pt>
                <c:pt idx="15">
                  <c:v>45.75</c:v>
                </c:pt>
                <c:pt idx="16">
                  <c:v>33.33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20-4448-93D3-948E35661C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0</c:v>
                </c:pt>
                <c:pt idx="1">
                  <c:v>31.22</c:v>
                </c:pt>
                <c:pt idx="2">
                  <c:v>30</c:v>
                </c:pt>
                <c:pt idx="3">
                  <c:v>60.53</c:v>
                </c:pt>
                <c:pt idx="4">
                  <c:v>45.45</c:v>
                </c:pt>
                <c:pt idx="5">
                  <c:v>4.3499999999999996</c:v>
                </c:pt>
                <c:pt idx="6">
                  <c:v>8.33</c:v>
                </c:pt>
                <c:pt idx="7">
                  <c:v>28.58</c:v>
                </c:pt>
                <c:pt idx="8">
                  <c:v>58.34</c:v>
                </c:pt>
                <c:pt idx="9">
                  <c:v>0</c:v>
                </c:pt>
                <c:pt idx="10">
                  <c:v>33.33</c:v>
                </c:pt>
                <c:pt idx="11">
                  <c:v>0</c:v>
                </c:pt>
                <c:pt idx="12">
                  <c:v>30</c:v>
                </c:pt>
                <c:pt idx="13">
                  <c:v>50</c:v>
                </c:pt>
                <c:pt idx="14">
                  <c:v>57.15</c:v>
                </c:pt>
                <c:pt idx="15">
                  <c:v>47.06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20-4448-93D3-948E35661C9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0</c:v>
                </c:pt>
                <c:pt idx="1">
                  <c:v>41.36</c:v>
                </c:pt>
                <c:pt idx="2">
                  <c:v>44.3</c:v>
                </c:pt>
                <c:pt idx="3">
                  <c:v>69.23</c:v>
                </c:pt>
                <c:pt idx="4">
                  <c:v>29.73</c:v>
                </c:pt>
                <c:pt idx="5">
                  <c:v>37.14</c:v>
                </c:pt>
                <c:pt idx="6">
                  <c:v>29.03</c:v>
                </c:pt>
                <c:pt idx="7">
                  <c:v>48.78</c:v>
                </c:pt>
                <c:pt idx="8">
                  <c:v>0</c:v>
                </c:pt>
                <c:pt idx="9">
                  <c:v>100</c:v>
                </c:pt>
                <c:pt idx="10">
                  <c:v>29.41</c:v>
                </c:pt>
                <c:pt idx="11">
                  <c:v>0</c:v>
                </c:pt>
                <c:pt idx="12">
                  <c:v>85.27</c:v>
                </c:pt>
                <c:pt idx="13">
                  <c:v>0</c:v>
                </c:pt>
                <c:pt idx="14">
                  <c:v>68</c:v>
                </c:pt>
                <c:pt idx="15">
                  <c:v>36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20-4448-93D3-948E35661C9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Лист1!$E$2:$E$18</c:f>
              <c:numCache>
                <c:formatCode>General</c:formatCode>
                <c:ptCount val="17"/>
                <c:pt idx="1">
                  <c:v>37.869999999999997</c:v>
                </c:pt>
                <c:pt idx="2">
                  <c:v>50</c:v>
                </c:pt>
                <c:pt idx="3">
                  <c:v>76.12</c:v>
                </c:pt>
                <c:pt idx="4">
                  <c:v>38.46</c:v>
                </c:pt>
                <c:pt idx="5">
                  <c:v>27.27</c:v>
                </c:pt>
                <c:pt idx="7">
                  <c:v>55.27</c:v>
                </c:pt>
                <c:pt idx="8">
                  <c:v>45.83</c:v>
                </c:pt>
                <c:pt idx="9">
                  <c:v>27.4</c:v>
                </c:pt>
                <c:pt idx="10">
                  <c:v>100</c:v>
                </c:pt>
                <c:pt idx="11">
                  <c:v>50</c:v>
                </c:pt>
                <c:pt idx="13">
                  <c:v>45.24</c:v>
                </c:pt>
                <c:pt idx="16">
                  <c:v>27.5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C5-466F-A0C4-FA2F3BA8EFD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575536202323133E-2"/>
          <c:y val="0.1054614556848513"/>
          <c:w val="0.95142446379767687"/>
          <c:h val="0.446547258590313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54.46</c:v>
                </c:pt>
                <c:pt idx="1">
                  <c:v>33.049999999999997</c:v>
                </c:pt>
                <c:pt idx="2">
                  <c:v>34.72</c:v>
                </c:pt>
                <c:pt idx="3">
                  <c:v>57.29</c:v>
                </c:pt>
                <c:pt idx="4">
                  <c:v>51.8</c:v>
                </c:pt>
                <c:pt idx="5">
                  <c:v>43.05</c:v>
                </c:pt>
                <c:pt idx="6">
                  <c:v>55.820000000000007</c:v>
                </c:pt>
                <c:pt idx="7">
                  <c:v>28.57</c:v>
                </c:pt>
                <c:pt idx="8">
                  <c:v>40.480000000000004</c:v>
                </c:pt>
                <c:pt idx="9">
                  <c:v>0</c:v>
                </c:pt>
                <c:pt idx="10">
                  <c:v>40.28</c:v>
                </c:pt>
                <c:pt idx="11">
                  <c:v>29.89</c:v>
                </c:pt>
                <c:pt idx="12">
                  <c:v>28.13</c:v>
                </c:pt>
                <c:pt idx="13">
                  <c:v>73.34</c:v>
                </c:pt>
                <c:pt idx="14">
                  <c:v>31.77</c:v>
                </c:pt>
                <c:pt idx="15">
                  <c:v>40</c:v>
                </c:pt>
                <c:pt idx="16">
                  <c:v>56.41</c:v>
                </c:pt>
                <c:pt idx="17">
                  <c:v>56.11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54-4CAA-870E-E2B002DFDF0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Лист1!$C$2:$C$19</c:f>
              <c:numCache>
                <c:formatCode>General</c:formatCode>
                <c:ptCount val="18"/>
                <c:pt idx="0">
                  <c:v>50</c:v>
                </c:pt>
                <c:pt idx="1">
                  <c:v>24.049999999999997</c:v>
                </c:pt>
                <c:pt idx="2">
                  <c:v>46.2</c:v>
                </c:pt>
                <c:pt idx="3">
                  <c:v>20</c:v>
                </c:pt>
                <c:pt idx="4">
                  <c:v>0</c:v>
                </c:pt>
                <c:pt idx="5">
                  <c:v>14.81</c:v>
                </c:pt>
                <c:pt idx="6">
                  <c:v>70</c:v>
                </c:pt>
                <c:pt idx="7">
                  <c:v>0</c:v>
                </c:pt>
                <c:pt idx="8">
                  <c:v>0</c:v>
                </c:pt>
                <c:pt idx="9">
                  <c:v>18.52</c:v>
                </c:pt>
                <c:pt idx="10">
                  <c:v>23.08</c:v>
                </c:pt>
                <c:pt idx="11">
                  <c:v>53.129999999999995</c:v>
                </c:pt>
                <c:pt idx="12">
                  <c:v>54.55</c:v>
                </c:pt>
                <c:pt idx="13">
                  <c:v>40</c:v>
                </c:pt>
                <c:pt idx="14">
                  <c:v>49.26</c:v>
                </c:pt>
                <c:pt idx="15">
                  <c:v>14.639999999999999</c:v>
                </c:pt>
                <c:pt idx="16">
                  <c:v>0</c:v>
                </c:pt>
                <c:pt idx="17">
                  <c:v>29.27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54-4CAA-870E-E2B002DFDF0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Лист1!$D$2:$D$19</c:f>
              <c:numCache>
                <c:formatCode>General</c:formatCode>
                <c:ptCount val="18"/>
                <c:pt idx="0">
                  <c:v>26.92</c:v>
                </c:pt>
                <c:pt idx="1">
                  <c:v>18.600000000000001</c:v>
                </c:pt>
                <c:pt idx="2">
                  <c:v>37.980000000000004</c:v>
                </c:pt>
                <c:pt idx="3">
                  <c:v>21.43</c:v>
                </c:pt>
                <c:pt idx="4">
                  <c:v>57.14</c:v>
                </c:pt>
                <c:pt idx="5">
                  <c:v>31.25</c:v>
                </c:pt>
                <c:pt idx="6">
                  <c:v>40.510000000000005</c:v>
                </c:pt>
                <c:pt idx="7">
                  <c:v>23.08</c:v>
                </c:pt>
                <c:pt idx="8">
                  <c:v>39.47</c:v>
                </c:pt>
                <c:pt idx="9">
                  <c:v>37.5</c:v>
                </c:pt>
                <c:pt idx="10">
                  <c:v>25</c:v>
                </c:pt>
                <c:pt idx="11">
                  <c:v>18.18</c:v>
                </c:pt>
                <c:pt idx="12">
                  <c:v>33.33</c:v>
                </c:pt>
                <c:pt idx="13">
                  <c:v>43.34</c:v>
                </c:pt>
                <c:pt idx="14">
                  <c:v>36.56</c:v>
                </c:pt>
                <c:pt idx="15">
                  <c:v>24.189999999999998</c:v>
                </c:pt>
                <c:pt idx="16">
                  <c:v>33.340000000000003</c:v>
                </c:pt>
                <c:pt idx="17">
                  <c:v>66.67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54-4CAA-870E-E2B002DFDF0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Лист1!$E$2:$E$19</c:f>
              <c:numCache>
                <c:formatCode>General</c:formatCode>
                <c:ptCount val="18"/>
                <c:pt idx="0">
                  <c:v>37.5</c:v>
                </c:pt>
                <c:pt idx="1">
                  <c:v>32.14</c:v>
                </c:pt>
                <c:pt idx="2">
                  <c:v>44.73</c:v>
                </c:pt>
                <c:pt idx="3">
                  <c:v>17.310000000000002</c:v>
                </c:pt>
                <c:pt idx="4">
                  <c:v>25</c:v>
                </c:pt>
                <c:pt idx="5">
                  <c:v>0</c:v>
                </c:pt>
                <c:pt idx="6">
                  <c:v>100</c:v>
                </c:pt>
                <c:pt idx="7">
                  <c:v>29.41</c:v>
                </c:pt>
                <c:pt idx="8">
                  <c:v>56.25</c:v>
                </c:pt>
                <c:pt idx="9">
                  <c:v>45.58</c:v>
                </c:pt>
                <c:pt idx="10">
                  <c:v>27.090000000000003</c:v>
                </c:pt>
                <c:pt idx="11">
                  <c:v>0</c:v>
                </c:pt>
                <c:pt idx="12">
                  <c:v>33.33</c:v>
                </c:pt>
                <c:pt idx="13">
                  <c:v>75</c:v>
                </c:pt>
                <c:pt idx="14">
                  <c:v>31.86</c:v>
                </c:pt>
                <c:pt idx="15">
                  <c:v>26.32</c:v>
                </c:pt>
                <c:pt idx="16">
                  <c:v>16.670000000000002</c:v>
                </c:pt>
                <c:pt idx="17">
                  <c:v>56.94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90-45CD-9161-6F35431C07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774243014258593E-2"/>
          <c:y val="1.4034589582812998E-2"/>
          <c:w val="0.94769655888571347"/>
          <c:h val="0.849803565873130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Лист1!$A$2:$A$20</c:f>
              <c:strCache>
                <c:ptCount val="19"/>
                <c:pt idx="0">
                  <c:v>1</c:v>
                </c:pt>
                <c:pt idx="1">
                  <c:v>2</c:v>
                </c:pt>
                <c:pt idx="2">
                  <c:v>3.1</c:v>
                </c:pt>
                <c:pt idx="3">
                  <c:v>3.2</c:v>
                </c:pt>
                <c:pt idx="4">
                  <c:v>4.1</c:v>
                </c:pt>
                <c:pt idx="5">
                  <c:v>4.2</c:v>
                </c:pt>
                <c:pt idx="6">
                  <c:v>5.1</c:v>
                </c:pt>
                <c:pt idx="7">
                  <c:v>5.2</c:v>
                </c:pt>
                <c:pt idx="8">
                  <c:v>6.1</c:v>
                </c:pt>
                <c:pt idx="9">
                  <c:v>6.2</c:v>
                </c:pt>
                <c:pt idx="10">
                  <c:v>7.1</c:v>
                </c:pt>
                <c:pt idx="11">
                  <c:v>7.2</c:v>
                </c:pt>
                <c:pt idx="12">
                  <c:v>8.1</c:v>
                </c:pt>
                <c:pt idx="13">
                  <c:v>8.2</c:v>
                </c:pt>
                <c:pt idx="14">
                  <c:v>9.1</c:v>
                </c:pt>
                <c:pt idx="15">
                  <c:v>9.2</c:v>
                </c:pt>
                <c:pt idx="16">
                  <c:v>9.3</c:v>
                </c:pt>
                <c:pt idx="17">
                  <c:v>10.1</c:v>
                </c:pt>
                <c:pt idx="18">
                  <c:v>10.2</c:v>
                </c:pt>
              </c:strCache>
            </c:strRef>
          </c:cat>
          <c:val>
            <c:numRef>
              <c:f>Лист1!$B$2:$B$20</c:f>
              <c:numCache>
                <c:formatCode>General</c:formatCode>
                <c:ptCount val="19"/>
                <c:pt idx="0">
                  <c:v>83.85</c:v>
                </c:pt>
                <c:pt idx="1">
                  <c:v>61.65</c:v>
                </c:pt>
                <c:pt idx="2">
                  <c:v>57.96</c:v>
                </c:pt>
                <c:pt idx="3">
                  <c:v>50.05</c:v>
                </c:pt>
                <c:pt idx="4">
                  <c:v>71.3</c:v>
                </c:pt>
                <c:pt idx="5">
                  <c:v>41.4</c:v>
                </c:pt>
                <c:pt idx="6">
                  <c:v>71.84</c:v>
                </c:pt>
                <c:pt idx="7">
                  <c:v>58.41</c:v>
                </c:pt>
                <c:pt idx="8">
                  <c:v>65.05</c:v>
                </c:pt>
                <c:pt idx="9">
                  <c:v>42.1</c:v>
                </c:pt>
                <c:pt idx="10">
                  <c:v>49.95</c:v>
                </c:pt>
                <c:pt idx="11">
                  <c:v>52.63</c:v>
                </c:pt>
                <c:pt idx="12">
                  <c:v>70.94</c:v>
                </c:pt>
                <c:pt idx="13">
                  <c:v>43.4</c:v>
                </c:pt>
                <c:pt idx="14">
                  <c:v>58.24</c:v>
                </c:pt>
                <c:pt idx="15">
                  <c:v>55.37</c:v>
                </c:pt>
                <c:pt idx="16">
                  <c:v>56.03</c:v>
                </c:pt>
                <c:pt idx="17">
                  <c:v>57.8</c:v>
                </c:pt>
                <c:pt idx="18">
                  <c:v>42.91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29-4EC5-BF96-440F8094452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8234143615535066E-3"/>
                  <c:y val="-1.1778563015312134E-2"/>
                </c:manualLayout>
              </c:layout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9F-4C7D-91EC-59D15CFD1387}"/>
                </c:ext>
              </c:extLst>
            </c:dLbl>
            <c:dLbl>
              <c:idx val="1"/>
              <c:layout>
                <c:manualLayout>
                  <c:x val="5.5881531153953619E-3"/>
                  <c:y val="-1.1129660545353377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78-4056-A42A-19F41D082FC3}"/>
                </c:ext>
              </c:extLst>
            </c:dLbl>
            <c:dLbl>
              <c:idx val="2"/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AF7-4CBF-871B-103D14D45CE7}"/>
                </c:ext>
              </c:extLst>
            </c:dLbl>
            <c:dLbl>
              <c:idx val="3"/>
              <c:layout>
                <c:manualLayout>
                  <c:x val="5.5881531153953619E-3"/>
                  <c:y val="-1.5581524763494713E-2"/>
                </c:manualLayout>
              </c:layout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78-4056-A42A-19F41D082FC3}"/>
                </c:ext>
              </c:extLst>
            </c:dLbl>
            <c:dLbl>
              <c:idx val="5"/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AF7-4CBF-871B-103D14D45CE7}"/>
                </c:ext>
              </c:extLst>
            </c:dLbl>
            <c:dLbl>
              <c:idx val="6"/>
              <c:layout>
                <c:manualLayout>
                  <c:x val="5.5881531153953211E-3"/>
                  <c:y val="-1.64899882214369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9F-4C7D-91EC-59D15CFD1387}"/>
                </c:ext>
              </c:extLst>
            </c:dLbl>
            <c:dLbl>
              <c:idx val="7"/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5AF7-4CBF-871B-103D14D45CE7}"/>
                </c:ext>
              </c:extLst>
            </c:dLbl>
            <c:dLbl>
              <c:idx val="9"/>
              <c:layout>
                <c:manualLayout>
                  <c:x val="6.7057837384744343E-3"/>
                  <c:y val="-9.4228504122497916E-3"/>
                </c:manualLayout>
              </c:layout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9F-4C7D-91EC-59D15CFD1387}"/>
                </c:ext>
              </c:extLst>
            </c:dLbl>
            <c:dLbl>
              <c:idx val="10"/>
              <c:layout>
                <c:manualLayout>
                  <c:x val="6.7057837384744343E-3"/>
                  <c:y val="-1.1129660545353387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78-4056-A42A-19F41D082FC3}"/>
                </c:ext>
              </c:extLst>
            </c:dLbl>
            <c:dLbl>
              <c:idx val="11"/>
              <c:layout>
                <c:manualLayout>
                  <c:x val="3.3528918692371352E-3"/>
                  <c:y val="-3.3388981636060119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78-4056-A42A-19F41D082FC3}"/>
                </c:ext>
              </c:extLst>
            </c:dLbl>
            <c:dLbl>
              <c:idx val="12"/>
              <c:layout>
                <c:manualLayout>
                  <c:x val="4.4705224923162071E-3"/>
                  <c:y val="-7.06713780918727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9F-4C7D-91EC-59D15CFD1387}"/>
                </c:ext>
              </c:extLst>
            </c:dLbl>
            <c:dLbl>
              <c:idx val="13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AF7-4CBF-871B-103D14D45CE7}"/>
                </c:ext>
              </c:extLst>
            </c:dLbl>
            <c:dLbl>
              <c:idx val="15"/>
              <c:layout>
                <c:manualLayout>
                  <c:x val="6.7057837384745158E-3"/>
                  <c:y val="-4.7114252061248533E-3"/>
                </c:manualLayout>
              </c:layout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9F-4C7D-91EC-59D15CFD1387}"/>
                </c:ext>
              </c:extLst>
            </c:dLbl>
            <c:dLbl>
              <c:idx val="16"/>
              <c:layout>
                <c:manualLayout>
                  <c:x val="1.2293936853869631E-2"/>
                  <c:y val="4.7114252061248524E-3"/>
                </c:manualLayout>
              </c:layout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29F-4C7D-91EC-59D15CFD1387}"/>
                </c:ext>
              </c:extLst>
            </c:dLbl>
            <c:dLbl>
              <c:idx val="17"/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5AF7-4CBF-871B-103D14D45CE7}"/>
                </c:ext>
              </c:extLst>
            </c:dLbl>
            <c:dLbl>
              <c:idx val="18"/>
              <c:layout>
                <c:manualLayout>
                  <c:x val="4.4705224923161256E-3"/>
                  <c:y val="-2.2259321090706732E-2"/>
                </c:manualLayout>
              </c:layout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C78-4056-A42A-19F41D082F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Лист1!$A$2:$A$20</c:f>
              <c:strCache>
                <c:ptCount val="19"/>
                <c:pt idx="0">
                  <c:v>1</c:v>
                </c:pt>
                <c:pt idx="1">
                  <c:v>2</c:v>
                </c:pt>
                <c:pt idx="2">
                  <c:v>3.1</c:v>
                </c:pt>
                <c:pt idx="3">
                  <c:v>3.2</c:v>
                </c:pt>
                <c:pt idx="4">
                  <c:v>4.1</c:v>
                </c:pt>
                <c:pt idx="5">
                  <c:v>4.2</c:v>
                </c:pt>
                <c:pt idx="6">
                  <c:v>5.1</c:v>
                </c:pt>
                <c:pt idx="7">
                  <c:v>5.2</c:v>
                </c:pt>
                <c:pt idx="8">
                  <c:v>6.1</c:v>
                </c:pt>
                <c:pt idx="9">
                  <c:v>6.2</c:v>
                </c:pt>
                <c:pt idx="10">
                  <c:v>7.1</c:v>
                </c:pt>
                <c:pt idx="11">
                  <c:v>7.2</c:v>
                </c:pt>
                <c:pt idx="12">
                  <c:v>8.1</c:v>
                </c:pt>
                <c:pt idx="13">
                  <c:v>8.2</c:v>
                </c:pt>
                <c:pt idx="14">
                  <c:v>9.1</c:v>
                </c:pt>
                <c:pt idx="15">
                  <c:v>9.2</c:v>
                </c:pt>
                <c:pt idx="16">
                  <c:v>9.3</c:v>
                </c:pt>
                <c:pt idx="17">
                  <c:v>10.1</c:v>
                </c:pt>
                <c:pt idx="18">
                  <c:v>10.2</c:v>
                </c:pt>
              </c:strCache>
            </c:strRef>
          </c:cat>
          <c:val>
            <c:numRef>
              <c:f>Лист1!$C$2:$C$20</c:f>
              <c:numCache>
                <c:formatCode>General</c:formatCode>
                <c:ptCount val="19"/>
                <c:pt idx="0">
                  <c:v>83.18</c:v>
                </c:pt>
                <c:pt idx="1">
                  <c:v>59.35</c:v>
                </c:pt>
                <c:pt idx="2">
                  <c:v>52.58</c:v>
                </c:pt>
                <c:pt idx="3">
                  <c:v>43.81</c:v>
                </c:pt>
                <c:pt idx="4">
                  <c:v>68.400000000000006</c:v>
                </c:pt>
                <c:pt idx="5">
                  <c:v>38.86</c:v>
                </c:pt>
                <c:pt idx="6">
                  <c:v>69.55</c:v>
                </c:pt>
                <c:pt idx="7">
                  <c:v>55.72</c:v>
                </c:pt>
                <c:pt idx="8">
                  <c:v>61.53</c:v>
                </c:pt>
                <c:pt idx="9">
                  <c:v>37.909999999999997</c:v>
                </c:pt>
                <c:pt idx="10">
                  <c:v>46.35</c:v>
                </c:pt>
                <c:pt idx="11">
                  <c:v>50.43</c:v>
                </c:pt>
                <c:pt idx="12">
                  <c:v>68.25</c:v>
                </c:pt>
                <c:pt idx="13">
                  <c:v>41.62</c:v>
                </c:pt>
                <c:pt idx="14">
                  <c:v>50.62</c:v>
                </c:pt>
                <c:pt idx="15">
                  <c:v>49.15</c:v>
                </c:pt>
                <c:pt idx="16">
                  <c:v>53.29</c:v>
                </c:pt>
                <c:pt idx="17">
                  <c:v>55.45</c:v>
                </c:pt>
                <c:pt idx="18">
                  <c:v>41.1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29-4EC5-BF96-440F809445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432974188169017E-2"/>
          <c:y val="0"/>
          <c:w val="0.93756702581183093"/>
          <c:h val="0.500716738582295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27.9</c:v>
                </c:pt>
                <c:pt idx="1">
                  <c:v>29.44</c:v>
                </c:pt>
                <c:pt idx="2">
                  <c:v>35.200000000000003</c:v>
                </c:pt>
                <c:pt idx="3">
                  <c:v>30.32</c:v>
                </c:pt>
                <c:pt idx="4">
                  <c:v>41.419999999999995</c:v>
                </c:pt>
                <c:pt idx="5">
                  <c:v>30.39</c:v>
                </c:pt>
                <c:pt idx="6">
                  <c:v>47.04</c:v>
                </c:pt>
                <c:pt idx="7">
                  <c:v>37.83</c:v>
                </c:pt>
                <c:pt idx="8">
                  <c:v>36.07</c:v>
                </c:pt>
                <c:pt idx="9">
                  <c:v>44.78</c:v>
                </c:pt>
                <c:pt idx="10">
                  <c:v>42.419999999999995</c:v>
                </c:pt>
                <c:pt idx="11">
                  <c:v>34.15</c:v>
                </c:pt>
                <c:pt idx="12">
                  <c:v>33.46</c:v>
                </c:pt>
                <c:pt idx="13">
                  <c:v>32.25</c:v>
                </c:pt>
                <c:pt idx="14">
                  <c:v>33.200000000000003</c:v>
                </c:pt>
                <c:pt idx="15">
                  <c:v>32.49</c:v>
                </c:pt>
                <c:pt idx="16">
                  <c:v>30.950000000000003</c:v>
                </c:pt>
                <c:pt idx="17">
                  <c:v>48.41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54-4CAA-870E-E2B002DFDF0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Лист1!$C$2:$C$19</c:f>
              <c:numCache>
                <c:formatCode>General</c:formatCode>
                <c:ptCount val="18"/>
                <c:pt idx="0">
                  <c:v>25.12</c:v>
                </c:pt>
                <c:pt idx="1">
                  <c:v>24.74</c:v>
                </c:pt>
                <c:pt idx="2">
                  <c:v>35.04</c:v>
                </c:pt>
                <c:pt idx="3">
                  <c:v>31.46</c:v>
                </c:pt>
                <c:pt idx="4">
                  <c:v>31.34</c:v>
                </c:pt>
                <c:pt idx="5">
                  <c:v>35.36</c:v>
                </c:pt>
                <c:pt idx="6">
                  <c:v>48.09</c:v>
                </c:pt>
                <c:pt idx="7">
                  <c:v>35.15</c:v>
                </c:pt>
                <c:pt idx="8">
                  <c:v>23.33</c:v>
                </c:pt>
                <c:pt idx="9">
                  <c:v>35.18</c:v>
                </c:pt>
                <c:pt idx="10">
                  <c:v>28.85</c:v>
                </c:pt>
                <c:pt idx="11">
                  <c:v>49.319999999999993</c:v>
                </c:pt>
                <c:pt idx="12">
                  <c:v>24.900000000000002</c:v>
                </c:pt>
                <c:pt idx="13">
                  <c:v>25.25</c:v>
                </c:pt>
                <c:pt idx="14">
                  <c:v>29.299999999999997</c:v>
                </c:pt>
                <c:pt idx="15">
                  <c:v>34.85</c:v>
                </c:pt>
                <c:pt idx="16">
                  <c:v>30.09</c:v>
                </c:pt>
                <c:pt idx="17">
                  <c:v>42.129999999999995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54-4CAA-870E-E2B002DFDF0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Лист1!$D$2:$D$19</c:f>
              <c:numCache>
                <c:formatCode>General</c:formatCode>
                <c:ptCount val="18"/>
                <c:pt idx="0">
                  <c:v>27.12</c:v>
                </c:pt>
                <c:pt idx="1">
                  <c:v>26.020000000000003</c:v>
                </c:pt>
                <c:pt idx="2">
                  <c:v>37.53</c:v>
                </c:pt>
                <c:pt idx="3">
                  <c:v>37.5</c:v>
                </c:pt>
                <c:pt idx="4">
                  <c:v>41.11</c:v>
                </c:pt>
                <c:pt idx="5">
                  <c:v>34.19</c:v>
                </c:pt>
                <c:pt idx="6">
                  <c:v>45.95</c:v>
                </c:pt>
                <c:pt idx="7">
                  <c:v>35.71</c:v>
                </c:pt>
                <c:pt idx="8">
                  <c:v>38.1</c:v>
                </c:pt>
                <c:pt idx="9">
                  <c:v>42.64</c:v>
                </c:pt>
                <c:pt idx="10">
                  <c:v>46.06</c:v>
                </c:pt>
                <c:pt idx="11">
                  <c:v>37.880000000000003</c:v>
                </c:pt>
                <c:pt idx="12">
                  <c:v>34.11</c:v>
                </c:pt>
                <c:pt idx="13">
                  <c:v>31.11</c:v>
                </c:pt>
                <c:pt idx="14">
                  <c:v>36.379999999999995</c:v>
                </c:pt>
                <c:pt idx="15">
                  <c:v>35.17</c:v>
                </c:pt>
                <c:pt idx="16">
                  <c:v>41.03</c:v>
                </c:pt>
                <c:pt idx="17">
                  <c:v>54.12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54-4CAA-870E-E2B002DFDF0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Лист1!$E$2:$E$19</c:f>
              <c:numCache>
                <c:formatCode>General</c:formatCode>
                <c:ptCount val="18"/>
                <c:pt idx="0">
                  <c:v>30.18</c:v>
                </c:pt>
                <c:pt idx="1">
                  <c:v>34.090000000000003</c:v>
                </c:pt>
                <c:pt idx="2">
                  <c:v>41.86</c:v>
                </c:pt>
                <c:pt idx="3">
                  <c:v>39.5</c:v>
                </c:pt>
                <c:pt idx="4">
                  <c:v>43.66</c:v>
                </c:pt>
                <c:pt idx="5">
                  <c:v>34.950000000000003</c:v>
                </c:pt>
                <c:pt idx="6">
                  <c:v>47.93</c:v>
                </c:pt>
                <c:pt idx="7">
                  <c:v>39.369999999999997</c:v>
                </c:pt>
                <c:pt idx="8">
                  <c:v>37.93</c:v>
                </c:pt>
                <c:pt idx="9">
                  <c:v>50.09</c:v>
                </c:pt>
                <c:pt idx="10">
                  <c:v>36.950000000000003</c:v>
                </c:pt>
                <c:pt idx="11">
                  <c:v>41.019999999999996</c:v>
                </c:pt>
                <c:pt idx="12">
                  <c:v>29.52</c:v>
                </c:pt>
                <c:pt idx="13">
                  <c:v>33.53</c:v>
                </c:pt>
                <c:pt idx="14">
                  <c:v>33.230000000000004</c:v>
                </c:pt>
                <c:pt idx="15">
                  <c:v>29.46</c:v>
                </c:pt>
                <c:pt idx="16">
                  <c:v>38.54</c:v>
                </c:pt>
                <c:pt idx="17">
                  <c:v>43.21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1C-4B07-9820-F02B4A4DAE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6.46</c:v>
                </c:pt>
                <c:pt idx="1">
                  <c:v>45.8</c:v>
                </c:pt>
                <c:pt idx="2">
                  <c:v>37.47</c:v>
                </c:pt>
                <c:pt idx="3">
                  <c:v>10.26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E1-466E-8EEF-FEE9CE156BC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8.0500000000000007</c:v>
                </c:pt>
                <c:pt idx="1">
                  <c:v>52.43</c:v>
                </c:pt>
                <c:pt idx="2">
                  <c:v>33.44</c:v>
                </c:pt>
                <c:pt idx="3">
                  <c:v>6.08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E1-466E-8EEF-FEE9CE156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Оценка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53-4856-BFFC-5006E3CE95D0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53-4856-BFFC-5006E3CE95D0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3149-4356-8826-BD5957D8088A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E53-4856-BFFC-5006E3CE95D0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ED2-48E7-9E8A-D14743DFF069}"/>
              </c:ext>
            </c:extLst>
          </c:dPt>
          <c:dPt>
            <c:idx val="1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149-4356-8826-BD5957D8088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Лист1!$B$1:$AE$1</c:f>
              <c:strCache>
                <c:ptCount val="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</c:strCache>
            </c:strRef>
          </c:cat>
          <c:val>
            <c:numRef>
              <c:f>Лист1!$B$2:$AE$2</c:f>
              <c:numCache>
                <c:formatCode>General</c:formatCode>
                <c:ptCount val="30"/>
                <c:pt idx="0">
                  <c:v>0</c:v>
                </c:pt>
                <c:pt idx="1">
                  <c:v>0.1</c:v>
                </c:pt>
                <c:pt idx="2">
                  <c:v>0.1</c:v>
                </c:pt>
                <c:pt idx="3">
                  <c:v>0.4</c:v>
                </c:pt>
                <c:pt idx="4">
                  <c:v>0.6</c:v>
                </c:pt>
                <c:pt idx="5">
                  <c:v>1</c:v>
                </c:pt>
                <c:pt idx="6">
                  <c:v>1</c:v>
                </c:pt>
                <c:pt idx="7">
                  <c:v>1.1000000000000001</c:v>
                </c:pt>
                <c:pt idx="8">
                  <c:v>1.7</c:v>
                </c:pt>
                <c:pt idx="9">
                  <c:v>2</c:v>
                </c:pt>
                <c:pt idx="10">
                  <c:v>10.199999999999999</c:v>
                </c:pt>
                <c:pt idx="11">
                  <c:v>7.4</c:v>
                </c:pt>
                <c:pt idx="12">
                  <c:v>7.7</c:v>
                </c:pt>
                <c:pt idx="13">
                  <c:v>5.7</c:v>
                </c:pt>
                <c:pt idx="14">
                  <c:v>5.9</c:v>
                </c:pt>
                <c:pt idx="15">
                  <c:v>5.7</c:v>
                </c:pt>
                <c:pt idx="16">
                  <c:v>4.7</c:v>
                </c:pt>
                <c:pt idx="17">
                  <c:v>5.0999999999999996</c:v>
                </c:pt>
                <c:pt idx="18">
                  <c:v>9.8000000000000007</c:v>
                </c:pt>
                <c:pt idx="19">
                  <c:v>7.7</c:v>
                </c:pt>
                <c:pt idx="20">
                  <c:v>5.9</c:v>
                </c:pt>
                <c:pt idx="21">
                  <c:v>4.4000000000000004</c:v>
                </c:pt>
                <c:pt idx="22">
                  <c:v>3.1</c:v>
                </c:pt>
                <c:pt idx="23">
                  <c:v>2.6</c:v>
                </c:pt>
                <c:pt idx="24">
                  <c:v>3</c:v>
                </c:pt>
                <c:pt idx="25">
                  <c:v>1.3</c:v>
                </c:pt>
                <c:pt idx="26">
                  <c:v>0.9</c:v>
                </c:pt>
                <c:pt idx="27">
                  <c:v>0.4</c:v>
                </c:pt>
                <c:pt idx="28">
                  <c:v>0.4</c:v>
                </c:pt>
                <c:pt idx="29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53-4856-BFFC-5006E3CE95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7307808"/>
        <c:axId val="1862703616"/>
      </c:barChart>
      <c:catAx>
        <c:axId val="1717307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первичный</a:t>
                </a:r>
                <a:r>
                  <a:rPr lang="ru-RU" baseline="0"/>
                  <a:t> балл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2703616"/>
        <c:crosses val="autoZero"/>
        <c:auto val="1"/>
        <c:lblAlgn val="ctr"/>
        <c:lblOffset val="100"/>
        <c:noMultiLvlLbl val="0"/>
      </c:catAx>
      <c:valAx>
        <c:axId val="186270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участников, набравших первичный</a:t>
                </a:r>
                <a:r>
                  <a:rPr lang="ru-RU" baseline="0" dirty="0"/>
                  <a:t> балл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73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"2"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Лист1!$B$1:$T$1</c:f>
              <c:strCache>
                <c:ptCount val="19"/>
                <c:pt idx="0">
                  <c:v>1</c:v>
                </c:pt>
                <c:pt idx="1">
                  <c:v>2</c:v>
                </c:pt>
                <c:pt idx="2">
                  <c:v>3,1</c:v>
                </c:pt>
                <c:pt idx="3">
                  <c:v>3,2</c:v>
                </c:pt>
                <c:pt idx="4">
                  <c:v>4,1</c:v>
                </c:pt>
                <c:pt idx="5">
                  <c:v>4,2</c:v>
                </c:pt>
                <c:pt idx="6">
                  <c:v>5,1</c:v>
                </c:pt>
                <c:pt idx="7">
                  <c:v>5,2</c:v>
                </c:pt>
                <c:pt idx="8">
                  <c:v>6,1</c:v>
                </c:pt>
                <c:pt idx="9">
                  <c:v>6,2</c:v>
                </c:pt>
                <c:pt idx="10">
                  <c:v>7,1</c:v>
                </c:pt>
                <c:pt idx="11">
                  <c:v>7,2</c:v>
                </c:pt>
                <c:pt idx="12">
                  <c:v>8,1</c:v>
                </c:pt>
                <c:pt idx="13">
                  <c:v>8,2</c:v>
                </c:pt>
                <c:pt idx="14">
                  <c:v>9,1</c:v>
                </c:pt>
                <c:pt idx="15">
                  <c:v>9,2</c:v>
                </c:pt>
                <c:pt idx="16">
                  <c:v>9,3</c:v>
                </c:pt>
                <c:pt idx="17">
                  <c:v>10,1</c:v>
                </c:pt>
                <c:pt idx="18">
                  <c:v>10,2</c:v>
                </c:pt>
              </c:strCache>
            </c:strRef>
          </c:cat>
          <c:val>
            <c:numRef>
              <c:f>Лист1!$B$2:$T$2</c:f>
              <c:numCache>
                <c:formatCode>General</c:formatCode>
                <c:ptCount val="19"/>
                <c:pt idx="0">
                  <c:v>53.47</c:v>
                </c:pt>
                <c:pt idx="1">
                  <c:v>33.67</c:v>
                </c:pt>
                <c:pt idx="2">
                  <c:v>14.49</c:v>
                </c:pt>
                <c:pt idx="3">
                  <c:v>15.71</c:v>
                </c:pt>
                <c:pt idx="4">
                  <c:v>47.55</c:v>
                </c:pt>
                <c:pt idx="5">
                  <c:v>11.84</c:v>
                </c:pt>
                <c:pt idx="6">
                  <c:v>41.63</c:v>
                </c:pt>
                <c:pt idx="7">
                  <c:v>21.22</c:v>
                </c:pt>
                <c:pt idx="8">
                  <c:v>34.69</c:v>
                </c:pt>
                <c:pt idx="9">
                  <c:v>13.88</c:v>
                </c:pt>
                <c:pt idx="10">
                  <c:v>17.760000000000002</c:v>
                </c:pt>
                <c:pt idx="11">
                  <c:v>16.329999999999998</c:v>
                </c:pt>
                <c:pt idx="12">
                  <c:v>41.84</c:v>
                </c:pt>
                <c:pt idx="13">
                  <c:v>8.98</c:v>
                </c:pt>
                <c:pt idx="14">
                  <c:v>9.39</c:v>
                </c:pt>
                <c:pt idx="15">
                  <c:v>17.14</c:v>
                </c:pt>
                <c:pt idx="16">
                  <c:v>13.06</c:v>
                </c:pt>
                <c:pt idx="17">
                  <c:v>25.31</c:v>
                </c:pt>
                <c:pt idx="18">
                  <c:v>11.02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38-4358-8D0A-A7A1A7DB6C83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"3"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Лист1!$B$1:$T$1</c:f>
              <c:strCache>
                <c:ptCount val="19"/>
                <c:pt idx="0">
                  <c:v>1</c:v>
                </c:pt>
                <c:pt idx="1">
                  <c:v>2</c:v>
                </c:pt>
                <c:pt idx="2">
                  <c:v>3,1</c:v>
                </c:pt>
                <c:pt idx="3">
                  <c:v>3,2</c:v>
                </c:pt>
                <c:pt idx="4">
                  <c:v>4,1</c:v>
                </c:pt>
                <c:pt idx="5">
                  <c:v>4,2</c:v>
                </c:pt>
                <c:pt idx="6">
                  <c:v>5,1</c:v>
                </c:pt>
                <c:pt idx="7">
                  <c:v>5,2</c:v>
                </c:pt>
                <c:pt idx="8">
                  <c:v>6,1</c:v>
                </c:pt>
                <c:pt idx="9">
                  <c:v>6,2</c:v>
                </c:pt>
                <c:pt idx="10">
                  <c:v>7,1</c:v>
                </c:pt>
                <c:pt idx="11">
                  <c:v>7,2</c:v>
                </c:pt>
                <c:pt idx="12">
                  <c:v>8,1</c:v>
                </c:pt>
                <c:pt idx="13">
                  <c:v>8,2</c:v>
                </c:pt>
                <c:pt idx="14">
                  <c:v>9,1</c:v>
                </c:pt>
                <c:pt idx="15">
                  <c:v>9,2</c:v>
                </c:pt>
                <c:pt idx="16">
                  <c:v>9,3</c:v>
                </c:pt>
                <c:pt idx="17">
                  <c:v>10,1</c:v>
                </c:pt>
                <c:pt idx="18">
                  <c:v>10,2</c:v>
                </c:pt>
              </c:strCache>
            </c:strRef>
          </c:cat>
          <c:val>
            <c:numRef>
              <c:f>Лист1!$B$3:$T$3</c:f>
              <c:numCache>
                <c:formatCode>General</c:formatCode>
                <c:ptCount val="19"/>
                <c:pt idx="0">
                  <c:v>81.27</c:v>
                </c:pt>
                <c:pt idx="1">
                  <c:v>52.22</c:v>
                </c:pt>
                <c:pt idx="2">
                  <c:v>43.01</c:v>
                </c:pt>
                <c:pt idx="3">
                  <c:v>32.17</c:v>
                </c:pt>
                <c:pt idx="4">
                  <c:v>64</c:v>
                </c:pt>
                <c:pt idx="5">
                  <c:v>29.2</c:v>
                </c:pt>
                <c:pt idx="6">
                  <c:v>63.1</c:v>
                </c:pt>
                <c:pt idx="7">
                  <c:v>45.93</c:v>
                </c:pt>
                <c:pt idx="8">
                  <c:v>54.95</c:v>
                </c:pt>
                <c:pt idx="9">
                  <c:v>28.23</c:v>
                </c:pt>
                <c:pt idx="10">
                  <c:v>36.81</c:v>
                </c:pt>
                <c:pt idx="11">
                  <c:v>39.909999999999997</c:v>
                </c:pt>
                <c:pt idx="12">
                  <c:v>62.75</c:v>
                </c:pt>
                <c:pt idx="13">
                  <c:v>32.71</c:v>
                </c:pt>
                <c:pt idx="14">
                  <c:v>38.35</c:v>
                </c:pt>
                <c:pt idx="15">
                  <c:v>39.04</c:v>
                </c:pt>
                <c:pt idx="16">
                  <c:v>43.33</c:v>
                </c:pt>
                <c:pt idx="17">
                  <c:v>48.75</c:v>
                </c:pt>
                <c:pt idx="18">
                  <c:v>29.51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38-4358-8D0A-A7A1A7DB6C83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"4"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Лист1!$B$1:$T$1</c:f>
              <c:strCache>
                <c:ptCount val="19"/>
                <c:pt idx="0">
                  <c:v>1</c:v>
                </c:pt>
                <c:pt idx="1">
                  <c:v>2</c:v>
                </c:pt>
                <c:pt idx="2">
                  <c:v>3,1</c:v>
                </c:pt>
                <c:pt idx="3">
                  <c:v>3,2</c:v>
                </c:pt>
                <c:pt idx="4">
                  <c:v>4,1</c:v>
                </c:pt>
                <c:pt idx="5">
                  <c:v>4,2</c:v>
                </c:pt>
                <c:pt idx="6">
                  <c:v>5,1</c:v>
                </c:pt>
                <c:pt idx="7">
                  <c:v>5,2</c:v>
                </c:pt>
                <c:pt idx="8">
                  <c:v>6,1</c:v>
                </c:pt>
                <c:pt idx="9">
                  <c:v>6,2</c:v>
                </c:pt>
                <c:pt idx="10">
                  <c:v>7,1</c:v>
                </c:pt>
                <c:pt idx="11">
                  <c:v>7,2</c:v>
                </c:pt>
                <c:pt idx="12">
                  <c:v>8,1</c:v>
                </c:pt>
                <c:pt idx="13">
                  <c:v>8,2</c:v>
                </c:pt>
                <c:pt idx="14">
                  <c:v>9,1</c:v>
                </c:pt>
                <c:pt idx="15">
                  <c:v>9,2</c:v>
                </c:pt>
                <c:pt idx="16">
                  <c:v>9,3</c:v>
                </c:pt>
                <c:pt idx="17">
                  <c:v>10,1</c:v>
                </c:pt>
                <c:pt idx="18">
                  <c:v>10,2</c:v>
                </c:pt>
              </c:strCache>
            </c:strRef>
          </c:cat>
          <c:val>
            <c:numRef>
              <c:f>Лист1!$B$4:$T$4</c:f>
              <c:numCache>
                <c:formatCode>General</c:formatCode>
                <c:ptCount val="19"/>
                <c:pt idx="0">
                  <c:v>91.16</c:v>
                </c:pt>
                <c:pt idx="1">
                  <c:v>71.61</c:v>
                </c:pt>
                <c:pt idx="2">
                  <c:v>69.89</c:v>
                </c:pt>
                <c:pt idx="3">
                  <c:v>61.84</c:v>
                </c:pt>
                <c:pt idx="4">
                  <c:v>76.92</c:v>
                </c:pt>
                <c:pt idx="5">
                  <c:v>53.14</c:v>
                </c:pt>
                <c:pt idx="6">
                  <c:v>82.42</c:v>
                </c:pt>
                <c:pt idx="7">
                  <c:v>73.77</c:v>
                </c:pt>
                <c:pt idx="8">
                  <c:v>73.08</c:v>
                </c:pt>
                <c:pt idx="9">
                  <c:v>51.33</c:v>
                </c:pt>
                <c:pt idx="10">
                  <c:v>61.79</c:v>
                </c:pt>
                <c:pt idx="11">
                  <c:v>68.069999999999993</c:v>
                </c:pt>
                <c:pt idx="12">
                  <c:v>79.72</c:v>
                </c:pt>
                <c:pt idx="13">
                  <c:v>57.07</c:v>
                </c:pt>
                <c:pt idx="14">
                  <c:v>71.81</c:v>
                </c:pt>
                <c:pt idx="15">
                  <c:v>66.400000000000006</c:v>
                </c:pt>
                <c:pt idx="16">
                  <c:v>71.61</c:v>
                </c:pt>
                <c:pt idx="17">
                  <c:v>67.88</c:v>
                </c:pt>
                <c:pt idx="18">
                  <c:v>58.25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38-4358-8D0A-A7A1A7DB6C83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"5"</c:v>
                </c:pt>
              </c:strCache>
            </c:strRef>
          </c:tx>
          <c:spPr>
            <a:ln w="3810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strRef>
              <c:f>Лист1!$B$1:$T$1</c:f>
              <c:strCache>
                <c:ptCount val="19"/>
                <c:pt idx="0">
                  <c:v>1</c:v>
                </c:pt>
                <c:pt idx="1">
                  <c:v>2</c:v>
                </c:pt>
                <c:pt idx="2">
                  <c:v>3,1</c:v>
                </c:pt>
                <c:pt idx="3">
                  <c:v>3,2</c:v>
                </c:pt>
                <c:pt idx="4">
                  <c:v>4,1</c:v>
                </c:pt>
                <c:pt idx="5">
                  <c:v>4,2</c:v>
                </c:pt>
                <c:pt idx="6">
                  <c:v>5,1</c:v>
                </c:pt>
                <c:pt idx="7">
                  <c:v>5,2</c:v>
                </c:pt>
                <c:pt idx="8">
                  <c:v>6,1</c:v>
                </c:pt>
                <c:pt idx="9">
                  <c:v>6,2</c:v>
                </c:pt>
                <c:pt idx="10">
                  <c:v>7,1</c:v>
                </c:pt>
                <c:pt idx="11">
                  <c:v>7,2</c:v>
                </c:pt>
                <c:pt idx="12">
                  <c:v>8,1</c:v>
                </c:pt>
                <c:pt idx="13">
                  <c:v>8,2</c:v>
                </c:pt>
                <c:pt idx="14">
                  <c:v>9,1</c:v>
                </c:pt>
                <c:pt idx="15">
                  <c:v>9,2</c:v>
                </c:pt>
                <c:pt idx="16">
                  <c:v>9,3</c:v>
                </c:pt>
                <c:pt idx="17">
                  <c:v>10,1</c:v>
                </c:pt>
                <c:pt idx="18">
                  <c:v>10,2</c:v>
                </c:pt>
              </c:strCache>
            </c:strRef>
          </c:cat>
          <c:val>
            <c:numRef>
              <c:f>Лист1!$B$5:$T$5</c:f>
              <c:numCache>
                <c:formatCode>General</c:formatCode>
                <c:ptCount val="19"/>
                <c:pt idx="0">
                  <c:v>95.14</c:v>
                </c:pt>
                <c:pt idx="1">
                  <c:v>87.3</c:v>
                </c:pt>
                <c:pt idx="2">
                  <c:v>90.27</c:v>
                </c:pt>
                <c:pt idx="3">
                  <c:v>82.16</c:v>
                </c:pt>
                <c:pt idx="4">
                  <c:v>87.03</c:v>
                </c:pt>
                <c:pt idx="5">
                  <c:v>79.459999999999994</c:v>
                </c:pt>
                <c:pt idx="6">
                  <c:v>91.35</c:v>
                </c:pt>
                <c:pt idx="7">
                  <c:v>86.49</c:v>
                </c:pt>
                <c:pt idx="8">
                  <c:v>90.27</c:v>
                </c:pt>
                <c:pt idx="9">
                  <c:v>79.459999999999994</c:v>
                </c:pt>
                <c:pt idx="10">
                  <c:v>81.62</c:v>
                </c:pt>
                <c:pt idx="11">
                  <c:v>89.19</c:v>
                </c:pt>
                <c:pt idx="12">
                  <c:v>87.57</c:v>
                </c:pt>
                <c:pt idx="13">
                  <c:v>76.760000000000005</c:v>
                </c:pt>
                <c:pt idx="14">
                  <c:v>94.59</c:v>
                </c:pt>
                <c:pt idx="15">
                  <c:v>83.78</c:v>
                </c:pt>
                <c:pt idx="16">
                  <c:v>91.62</c:v>
                </c:pt>
                <c:pt idx="17">
                  <c:v>84.86</c:v>
                </c:pt>
                <c:pt idx="18">
                  <c:v>86.49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D38-4358-8D0A-A7A1A7DB6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2419279"/>
        <c:axId val="930774991"/>
      </c:lineChart>
      <c:catAx>
        <c:axId val="16424192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Номер</a:t>
                </a:r>
                <a:r>
                  <a:rPr lang="ru-RU" baseline="0" dirty="0"/>
                  <a:t> задания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0774991"/>
        <c:crosses val="autoZero"/>
        <c:auto val="1"/>
        <c:lblAlgn val="ctr"/>
        <c:lblOffset val="100"/>
        <c:noMultiLvlLbl val="0"/>
      </c:catAx>
      <c:valAx>
        <c:axId val="93077499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выполнения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2419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365021215489268E-2"/>
          <c:y val="0.10127458820480974"/>
          <c:w val="0.96563497878451077"/>
          <c:h val="0.46329533585829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32.11</c:v>
                </c:pt>
                <c:pt idx="1">
                  <c:v>43.269999999999996</c:v>
                </c:pt>
                <c:pt idx="2">
                  <c:v>34.950000000000003</c:v>
                </c:pt>
                <c:pt idx="3">
                  <c:v>38.89</c:v>
                </c:pt>
                <c:pt idx="4">
                  <c:v>41.599999999999994</c:v>
                </c:pt>
                <c:pt idx="5">
                  <c:v>38.44</c:v>
                </c:pt>
                <c:pt idx="6">
                  <c:v>31.75</c:v>
                </c:pt>
                <c:pt idx="7">
                  <c:v>41.25</c:v>
                </c:pt>
                <c:pt idx="8">
                  <c:v>39.92</c:v>
                </c:pt>
                <c:pt idx="9">
                  <c:v>38.89</c:v>
                </c:pt>
                <c:pt idx="10">
                  <c:v>37.43</c:v>
                </c:pt>
                <c:pt idx="11">
                  <c:v>52.06</c:v>
                </c:pt>
                <c:pt idx="12">
                  <c:v>33.979999999999997</c:v>
                </c:pt>
                <c:pt idx="13">
                  <c:v>35.72</c:v>
                </c:pt>
                <c:pt idx="14">
                  <c:v>21.16</c:v>
                </c:pt>
                <c:pt idx="15">
                  <c:v>40.940000000000005</c:v>
                </c:pt>
                <c:pt idx="16">
                  <c:v>36.4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20-4448-93D3-948E35661C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23.33</c:v>
                </c:pt>
                <c:pt idx="1">
                  <c:v>49.6</c:v>
                </c:pt>
                <c:pt idx="2">
                  <c:v>35.86</c:v>
                </c:pt>
                <c:pt idx="3">
                  <c:v>52.38</c:v>
                </c:pt>
                <c:pt idx="4">
                  <c:v>45.72</c:v>
                </c:pt>
                <c:pt idx="5">
                  <c:v>42.94</c:v>
                </c:pt>
                <c:pt idx="6">
                  <c:v>41.25</c:v>
                </c:pt>
                <c:pt idx="7">
                  <c:v>53.33</c:v>
                </c:pt>
                <c:pt idx="8">
                  <c:v>55.07</c:v>
                </c:pt>
                <c:pt idx="9">
                  <c:v>51.39</c:v>
                </c:pt>
                <c:pt idx="10">
                  <c:v>50</c:v>
                </c:pt>
                <c:pt idx="11">
                  <c:v>43.129999999999995</c:v>
                </c:pt>
                <c:pt idx="12">
                  <c:v>38.64</c:v>
                </c:pt>
                <c:pt idx="13">
                  <c:v>46.67</c:v>
                </c:pt>
                <c:pt idx="14">
                  <c:v>52.379999999999995</c:v>
                </c:pt>
                <c:pt idx="15">
                  <c:v>40.31</c:v>
                </c:pt>
                <c:pt idx="16">
                  <c:v>30.92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20-4448-93D3-948E35661C9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58.49</c:v>
                </c:pt>
                <c:pt idx="1">
                  <c:v>56.370000000000005</c:v>
                </c:pt>
                <c:pt idx="2">
                  <c:v>56.22</c:v>
                </c:pt>
                <c:pt idx="3">
                  <c:v>40.909999999999997</c:v>
                </c:pt>
                <c:pt idx="4">
                  <c:v>39.779999999999994</c:v>
                </c:pt>
                <c:pt idx="5">
                  <c:v>32.840000000000003</c:v>
                </c:pt>
                <c:pt idx="6">
                  <c:v>26.92</c:v>
                </c:pt>
                <c:pt idx="7">
                  <c:v>52.379999999999995</c:v>
                </c:pt>
                <c:pt idx="8">
                  <c:v>41.28</c:v>
                </c:pt>
                <c:pt idx="9">
                  <c:v>59.26</c:v>
                </c:pt>
                <c:pt idx="10">
                  <c:v>45.23</c:v>
                </c:pt>
                <c:pt idx="11">
                  <c:v>32.200000000000003</c:v>
                </c:pt>
                <c:pt idx="12">
                  <c:v>50</c:v>
                </c:pt>
                <c:pt idx="13">
                  <c:v>40.620000000000005</c:v>
                </c:pt>
                <c:pt idx="14">
                  <c:v>38.75</c:v>
                </c:pt>
                <c:pt idx="15">
                  <c:v>48</c:v>
                </c:pt>
                <c:pt idx="16">
                  <c:v>55.38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20-4448-93D3-948E35661C9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Лист1!$E$2:$E$18</c:f>
              <c:numCache>
                <c:formatCode>General</c:formatCode>
                <c:ptCount val="17"/>
                <c:pt idx="0">
                  <c:v>51.62</c:v>
                </c:pt>
                <c:pt idx="1">
                  <c:v>50.97</c:v>
                </c:pt>
                <c:pt idx="2">
                  <c:v>54.77</c:v>
                </c:pt>
                <c:pt idx="3">
                  <c:v>43.07</c:v>
                </c:pt>
                <c:pt idx="4">
                  <c:v>39.169999999999995</c:v>
                </c:pt>
                <c:pt idx="5">
                  <c:v>47.87</c:v>
                </c:pt>
                <c:pt idx="6">
                  <c:v>45.16</c:v>
                </c:pt>
                <c:pt idx="7">
                  <c:v>53.33</c:v>
                </c:pt>
                <c:pt idx="8">
                  <c:v>41</c:v>
                </c:pt>
                <c:pt idx="9">
                  <c:v>36.11</c:v>
                </c:pt>
                <c:pt idx="10">
                  <c:v>33.340000000000003</c:v>
                </c:pt>
                <c:pt idx="11">
                  <c:v>51.64</c:v>
                </c:pt>
                <c:pt idx="12">
                  <c:v>73.69</c:v>
                </c:pt>
                <c:pt idx="13">
                  <c:v>12.330000000000002</c:v>
                </c:pt>
                <c:pt idx="14">
                  <c:v>28.41</c:v>
                </c:pt>
                <c:pt idx="15">
                  <c:v>43.559999999999995</c:v>
                </c:pt>
                <c:pt idx="16">
                  <c:v>43.239999999999995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AC-4CDB-B6A7-EFA69214EDC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575536202323133E-2"/>
          <c:y val="0.1054614556848513"/>
          <c:w val="0.95142446379767687"/>
          <c:h val="0.446547258590313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35.01</c:v>
                </c:pt>
                <c:pt idx="1">
                  <c:v>34.08</c:v>
                </c:pt>
                <c:pt idx="2">
                  <c:v>48.33</c:v>
                </c:pt>
                <c:pt idx="3">
                  <c:v>47.54</c:v>
                </c:pt>
                <c:pt idx="4">
                  <c:v>51.58</c:v>
                </c:pt>
                <c:pt idx="5">
                  <c:v>36.5</c:v>
                </c:pt>
                <c:pt idx="6">
                  <c:v>59.55</c:v>
                </c:pt>
                <c:pt idx="7">
                  <c:v>38.14</c:v>
                </c:pt>
                <c:pt idx="8">
                  <c:v>27.27</c:v>
                </c:pt>
                <c:pt idx="9">
                  <c:v>51.5</c:v>
                </c:pt>
                <c:pt idx="10">
                  <c:v>37.9</c:v>
                </c:pt>
                <c:pt idx="11">
                  <c:v>32.020000000000003</c:v>
                </c:pt>
                <c:pt idx="12">
                  <c:v>38.29</c:v>
                </c:pt>
                <c:pt idx="13">
                  <c:v>38.25</c:v>
                </c:pt>
                <c:pt idx="14">
                  <c:v>31.87</c:v>
                </c:pt>
                <c:pt idx="15">
                  <c:v>46.79</c:v>
                </c:pt>
                <c:pt idx="16">
                  <c:v>30.2</c:v>
                </c:pt>
                <c:pt idx="17">
                  <c:v>52.35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54-4CAA-870E-E2B002DFDF0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Лист1!$C$2:$C$19</c:f>
              <c:numCache>
                <c:formatCode>General</c:formatCode>
                <c:ptCount val="18"/>
                <c:pt idx="0">
                  <c:v>31.04</c:v>
                </c:pt>
                <c:pt idx="1">
                  <c:v>30.13</c:v>
                </c:pt>
                <c:pt idx="2">
                  <c:v>46.71</c:v>
                </c:pt>
                <c:pt idx="3">
                  <c:v>26.5</c:v>
                </c:pt>
                <c:pt idx="4">
                  <c:v>30.3</c:v>
                </c:pt>
                <c:pt idx="5">
                  <c:v>43.07</c:v>
                </c:pt>
                <c:pt idx="6">
                  <c:v>24.04</c:v>
                </c:pt>
                <c:pt idx="7">
                  <c:v>58.11</c:v>
                </c:pt>
                <c:pt idx="8">
                  <c:v>33.33</c:v>
                </c:pt>
                <c:pt idx="9">
                  <c:v>46.989999999999995</c:v>
                </c:pt>
                <c:pt idx="10">
                  <c:v>42.47</c:v>
                </c:pt>
                <c:pt idx="11">
                  <c:v>49.71</c:v>
                </c:pt>
                <c:pt idx="12">
                  <c:v>38.840000000000003</c:v>
                </c:pt>
                <c:pt idx="13">
                  <c:v>36.36</c:v>
                </c:pt>
                <c:pt idx="14">
                  <c:v>34.08</c:v>
                </c:pt>
                <c:pt idx="15">
                  <c:v>47.269999999999996</c:v>
                </c:pt>
                <c:pt idx="16">
                  <c:v>27.91</c:v>
                </c:pt>
                <c:pt idx="17">
                  <c:v>64.59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54-4CAA-870E-E2B002DFDF0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Лист1!$D$2:$D$19</c:f>
              <c:numCache>
                <c:formatCode>General</c:formatCode>
                <c:ptCount val="18"/>
                <c:pt idx="0">
                  <c:v>41.4</c:v>
                </c:pt>
                <c:pt idx="1">
                  <c:v>33.85</c:v>
                </c:pt>
                <c:pt idx="2">
                  <c:v>50.4</c:v>
                </c:pt>
                <c:pt idx="3">
                  <c:v>19.510000000000002</c:v>
                </c:pt>
                <c:pt idx="4">
                  <c:v>49.34</c:v>
                </c:pt>
                <c:pt idx="5">
                  <c:v>35.07</c:v>
                </c:pt>
                <c:pt idx="6">
                  <c:v>46.910000000000004</c:v>
                </c:pt>
                <c:pt idx="7">
                  <c:v>44.78</c:v>
                </c:pt>
                <c:pt idx="8">
                  <c:v>21.43</c:v>
                </c:pt>
                <c:pt idx="9">
                  <c:v>50.31</c:v>
                </c:pt>
                <c:pt idx="10">
                  <c:v>48.15</c:v>
                </c:pt>
                <c:pt idx="11">
                  <c:v>50</c:v>
                </c:pt>
                <c:pt idx="12">
                  <c:v>49.120000000000005</c:v>
                </c:pt>
                <c:pt idx="13">
                  <c:v>34.92</c:v>
                </c:pt>
                <c:pt idx="14">
                  <c:v>43.379999999999995</c:v>
                </c:pt>
                <c:pt idx="15">
                  <c:v>27.94</c:v>
                </c:pt>
                <c:pt idx="16">
                  <c:v>54.8</c:v>
                </c:pt>
                <c:pt idx="17">
                  <c:v>79.63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54-4CAA-870E-E2B002DFDF0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Лист1!$E$2:$E$19</c:f>
              <c:numCache>
                <c:formatCode>General</c:formatCode>
                <c:ptCount val="18"/>
                <c:pt idx="0">
                  <c:v>46.72</c:v>
                </c:pt>
                <c:pt idx="1">
                  <c:v>53.430000000000007</c:v>
                </c:pt>
                <c:pt idx="2">
                  <c:v>56.41</c:v>
                </c:pt>
                <c:pt idx="3">
                  <c:v>54.8</c:v>
                </c:pt>
                <c:pt idx="4">
                  <c:v>42.86</c:v>
                </c:pt>
                <c:pt idx="5">
                  <c:v>42.47</c:v>
                </c:pt>
                <c:pt idx="6">
                  <c:v>58.57</c:v>
                </c:pt>
                <c:pt idx="7">
                  <c:v>61.35</c:v>
                </c:pt>
                <c:pt idx="8">
                  <c:v>29.54</c:v>
                </c:pt>
                <c:pt idx="9">
                  <c:v>53.93</c:v>
                </c:pt>
                <c:pt idx="10">
                  <c:v>58.82</c:v>
                </c:pt>
                <c:pt idx="11">
                  <c:v>66.13</c:v>
                </c:pt>
                <c:pt idx="12">
                  <c:v>47.519999999999996</c:v>
                </c:pt>
                <c:pt idx="13">
                  <c:v>37.14</c:v>
                </c:pt>
                <c:pt idx="14">
                  <c:v>42.260000000000005</c:v>
                </c:pt>
                <c:pt idx="15">
                  <c:v>47.58</c:v>
                </c:pt>
                <c:pt idx="16">
                  <c:v>43.62</c:v>
                </c:pt>
                <c:pt idx="17">
                  <c:v>75.16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74-4377-8C0F-660E7B6D24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774243014258593E-2"/>
          <c:y val="1.4034589582812998E-2"/>
          <c:w val="0.94769655888571347"/>
          <c:h val="0.849803565873130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61.14</c:v>
                </c:pt>
                <c:pt idx="1">
                  <c:v>72.55</c:v>
                </c:pt>
                <c:pt idx="2">
                  <c:v>52.85</c:v>
                </c:pt>
                <c:pt idx="3">
                  <c:v>53.54</c:v>
                </c:pt>
                <c:pt idx="4">
                  <c:v>49.1</c:v>
                </c:pt>
                <c:pt idx="5">
                  <c:v>66.48</c:v>
                </c:pt>
                <c:pt idx="6">
                  <c:v>64.86</c:v>
                </c:pt>
                <c:pt idx="7">
                  <c:v>41.03</c:v>
                </c:pt>
                <c:pt idx="8">
                  <c:v>65.2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29-4EC5-BF96-440F8094452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8234143615535066E-3"/>
                  <c:y val="-1.17785630153121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9F-4C7D-91EC-59D15CFD1387}"/>
                </c:ext>
              </c:extLst>
            </c:dLbl>
            <c:dLbl>
              <c:idx val="1"/>
              <c:layout>
                <c:manualLayout>
                  <c:x val="5.5881531153953619E-3"/>
                  <c:y val="-1.1129660545353377E-2"/>
                </c:manualLayout>
              </c:layout>
              <c:spPr>
                <a:solidFill>
                  <a:srgbClr val="00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78-4056-A42A-19F41D082FC3}"/>
                </c:ext>
              </c:extLst>
            </c:dLbl>
            <c:dLbl>
              <c:idx val="2"/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862-47D7-89EA-4010B1F293B7}"/>
                </c:ext>
              </c:extLst>
            </c:dLbl>
            <c:dLbl>
              <c:idx val="3"/>
              <c:layout>
                <c:manualLayout>
                  <c:x val="5.5881531153953619E-3"/>
                  <c:y val="-1.5581524763494713E-2"/>
                </c:manualLayout>
              </c:layout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78-4056-A42A-19F41D082FC3}"/>
                </c:ext>
              </c:extLst>
            </c:dLbl>
            <c:dLbl>
              <c:idx val="4"/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862-47D7-89EA-4010B1F293B7}"/>
                </c:ext>
              </c:extLst>
            </c:dLbl>
            <c:dLbl>
              <c:idx val="6"/>
              <c:layout>
                <c:manualLayout>
                  <c:x val="5.5881531153953211E-3"/>
                  <c:y val="-1.64899882214369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9F-4C7D-91EC-59D15CFD1387}"/>
                </c:ext>
              </c:extLst>
            </c:dLbl>
            <c:dLbl>
              <c:idx val="7"/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862-47D7-89EA-4010B1F293B7}"/>
                </c:ext>
              </c:extLst>
            </c:dLbl>
            <c:dLbl>
              <c:idx val="9"/>
              <c:layout>
                <c:manualLayout>
                  <c:x val="6.7057837384744343E-3"/>
                  <c:y val="-9.42285041224979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9F-4C7D-91EC-59D15CFD1387}"/>
                </c:ext>
              </c:extLst>
            </c:dLbl>
            <c:dLbl>
              <c:idx val="10"/>
              <c:layout>
                <c:manualLayout>
                  <c:x val="6.7057837384744343E-3"/>
                  <c:y val="-1.11296605453533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78-4056-A42A-19F41D082FC3}"/>
                </c:ext>
              </c:extLst>
            </c:dLbl>
            <c:dLbl>
              <c:idx val="11"/>
              <c:layout>
                <c:manualLayout>
                  <c:x val="3.3528918692371352E-3"/>
                  <c:y val="-3.33889816360601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78-4056-A42A-19F41D082FC3}"/>
                </c:ext>
              </c:extLst>
            </c:dLbl>
            <c:dLbl>
              <c:idx val="12"/>
              <c:layout>
                <c:manualLayout>
                  <c:x val="4.4705224923162071E-3"/>
                  <c:y val="-7.06713780918727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9F-4C7D-91EC-59D15CFD1387}"/>
                </c:ext>
              </c:extLst>
            </c:dLbl>
            <c:dLbl>
              <c:idx val="15"/>
              <c:layout>
                <c:manualLayout>
                  <c:x val="6.7057837384745158E-3"/>
                  <c:y val="-4.711425206124853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9F-4C7D-91EC-59D15CFD1387}"/>
                </c:ext>
              </c:extLst>
            </c:dLbl>
            <c:dLbl>
              <c:idx val="16"/>
              <c:layout>
                <c:manualLayout>
                  <c:x val="1.2293936853869631E-2"/>
                  <c:y val="4.71142520612485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29F-4C7D-91EC-59D15CFD1387}"/>
                </c:ext>
              </c:extLst>
            </c:dLbl>
            <c:dLbl>
              <c:idx val="18"/>
              <c:layout>
                <c:manualLayout>
                  <c:x val="4.4705224923161256E-3"/>
                  <c:y val="-2.22593210907067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C78-4056-A42A-19F41D082FC3}"/>
                </c:ext>
              </c:extLst>
            </c:dLbl>
            <c:dLbl>
              <c:idx val="19"/>
              <c:layout>
                <c:manualLayout>
                  <c:x val="4.4705224923162895E-3"/>
                  <c:y val="-2.225932109070754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C78-4056-A42A-19F41D082FC3}"/>
                </c:ext>
              </c:extLst>
            </c:dLbl>
            <c:dLbl>
              <c:idx val="21"/>
              <c:layout>
                <c:manualLayout>
                  <c:x val="6.7057837384744343E-3"/>
                  <c:y val="-7.06713780918727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29F-4C7D-91EC-59D15CFD1387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60.68</c:v>
                </c:pt>
                <c:pt idx="1">
                  <c:v>73.010000000000005</c:v>
                </c:pt>
                <c:pt idx="2">
                  <c:v>51.18</c:v>
                </c:pt>
                <c:pt idx="3">
                  <c:v>52.83</c:v>
                </c:pt>
                <c:pt idx="4">
                  <c:v>48.32</c:v>
                </c:pt>
                <c:pt idx="5">
                  <c:v>64.08</c:v>
                </c:pt>
                <c:pt idx="6">
                  <c:v>65.23</c:v>
                </c:pt>
                <c:pt idx="7">
                  <c:v>38.36</c:v>
                </c:pt>
                <c:pt idx="8">
                  <c:v>62.37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29-4EC5-BF96-440F809445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5.39</c:v>
                </c:pt>
                <c:pt idx="1">
                  <c:v>40.869999999999997</c:v>
                </c:pt>
                <c:pt idx="2">
                  <c:v>37.96</c:v>
                </c:pt>
                <c:pt idx="3">
                  <c:v>15.77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E1-466E-8EEF-FEE9CE156BC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5.6</c:v>
                </c:pt>
                <c:pt idx="1">
                  <c:v>44.28</c:v>
                </c:pt>
                <c:pt idx="2">
                  <c:v>36.5</c:v>
                </c:pt>
                <c:pt idx="3">
                  <c:v>13.61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E1-466E-8EEF-FEE9CE156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Оценка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0,3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7020-4B41-BA66-6C62A4855A6E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ECD-427E-9B80-AA100E06B45A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53-4856-BFFC-5006E3CE95D0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53-4856-BFFC-5006E3CE95D0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ECD-427E-9B80-AA100E06B45A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E53-4856-BFFC-5006E3CE95D0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ED2-48E7-9E8A-D14743DFF0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Лист1!$B$1:$S$1</c:f>
              <c:strCache>
                <c:ptCount val="1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</c:strCache>
            </c:strRef>
          </c:cat>
          <c:val>
            <c:numRef>
              <c:f>Лист1!$B$2:$S$2</c:f>
              <c:numCache>
                <c:formatCode>General</c:formatCode>
                <c:ptCount val="18"/>
                <c:pt idx="0">
                  <c:v>0.7</c:v>
                </c:pt>
                <c:pt idx="1">
                  <c:v>1.1000000000000001</c:v>
                </c:pt>
                <c:pt idx="2">
                  <c:v>1.4</c:v>
                </c:pt>
                <c:pt idx="3">
                  <c:v>2</c:v>
                </c:pt>
                <c:pt idx="4">
                  <c:v>8.9</c:v>
                </c:pt>
                <c:pt idx="5">
                  <c:v>9.1999999999999993</c:v>
                </c:pt>
                <c:pt idx="6">
                  <c:v>8.5</c:v>
                </c:pt>
                <c:pt idx="7">
                  <c:v>8.3000000000000007</c:v>
                </c:pt>
                <c:pt idx="8">
                  <c:v>9.4</c:v>
                </c:pt>
                <c:pt idx="9">
                  <c:v>11.3</c:v>
                </c:pt>
                <c:pt idx="10">
                  <c:v>9.4</c:v>
                </c:pt>
                <c:pt idx="11">
                  <c:v>8.5</c:v>
                </c:pt>
                <c:pt idx="12">
                  <c:v>7.3</c:v>
                </c:pt>
                <c:pt idx="13">
                  <c:v>5.7</c:v>
                </c:pt>
                <c:pt idx="14">
                  <c:v>4.4000000000000004</c:v>
                </c:pt>
                <c:pt idx="15">
                  <c:v>2.4</c:v>
                </c:pt>
                <c:pt idx="16">
                  <c:v>1.1000000000000001</c:v>
                </c:pt>
                <c:pt idx="17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53-4856-BFFC-5006E3CE95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7307808"/>
        <c:axId val="1862703616"/>
      </c:barChart>
      <c:catAx>
        <c:axId val="1717307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первичный</a:t>
                </a:r>
                <a:r>
                  <a:rPr lang="ru-RU" baseline="0"/>
                  <a:t> балл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2703616"/>
        <c:crosses val="autoZero"/>
        <c:auto val="1"/>
        <c:lblAlgn val="ctr"/>
        <c:lblOffset val="100"/>
        <c:noMultiLvlLbl val="0"/>
      </c:catAx>
      <c:valAx>
        <c:axId val="186270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участников, набравших первичный</a:t>
                </a:r>
                <a:r>
                  <a:rPr lang="ru-RU" baseline="0" dirty="0"/>
                  <a:t> балл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73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"2"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Лист1!$B$1:$J$1</c:f>
              <c:strCach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strCache>
            </c:strRef>
          </c:cat>
          <c:val>
            <c:numRef>
              <c:f>Лист1!$B$2:$J$2</c:f>
              <c:numCache>
                <c:formatCode>General</c:formatCode>
                <c:ptCount val="9"/>
                <c:pt idx="0">
                  <c:v>15.85</c:v>
                </c:pt>
                <c:pt idx="1">
                  <c:v>19.600000000000001</c:v>
                </c:pt>
                <c:pt idx="2">
                  <c:v>6.63</c:v>
                </c:pt>
                <c:pt idx="3">
                  <c:v>11.82</c:v>
                </c:pt>
                <c:pt idx="4">
                  <c:v>7.35</c:v>
                </c:pt>
                <c:pt idx="5">
                  <c:v>32.56</c:v>
                </c:pt>
                <c:pt idx="6">
                  <c:v>21.9</c:v>
                </c:pt>
                <c:pt idx="7">
                  <c:v>3.07</c:v>
                </c:pt>
                <c:pt idx="8">
                  <c:v>29.3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38-4358-8D0A-A7A1A7DB6C83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"3"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Лист1!$B$1:$J$1</c:f>
              <c:strCach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strCache>
            </c:strRef>
          </c:cat>
          <c:val>
            <c:numRef>
              <c:f>Лист1!$B$3:$J$3</c:f>
              <c:numCache>
                <c:formatCode>General</c:formatCode>
                <c:ptCount val="9"/>
                <c:pt idx="0">
                  <c:v>47.98</c:v>
                </c:pt>
                <c:pt idx="1">
                  <c:v>59.45</c:v>
                </c:pt>
                <c:pt idx="2">
                  <c:v>33.28</c:v>
                </c:pt>
                <c:pt idx="3">
                  <c:v>39.1</c:v>
                </c:pt>
                <c:pt idx="4">
                  <c:v>32.700000000000003</c:v>
                </c:pt>
                <c:pt idx="5">
                  <c:v>54.74</c:v>
                </c:pt>
                <c:pt idx="6">
                  <c:v>53.1</c:v>
                </c:pt>
                <c:pt idx="7">
                  <c:v>18.64</c:v>
                </c:pt>
                <c:pt idx="8">
                  <c:v>51.63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38-4358-8D0A-A7A1A7DB6C83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"4"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Лист1!$B$1:$J$1</c:f>
              <c:strCach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strCache>
            </c:strRef>
          </c:cat>
          <c:val>
            <c:numRef>
              <c:f>Лист1!$B$4:$J$4</c:f>
              <c:numCache>
                <c:formatCode>General</c:formatCode>
                <c:ptCount val="9"/>
                <c:pt idx="0">
                  <c:v>72.17</c:v>
                </c:pt>
                <c:pt idx="1">
                  <c:v>88.58</c:v>
                </c:pt>
                <c:pt idx="2">
                  <c:v>65.69</c:v>
                </c:pt>
                <c:pt idx="3">
                  <c:v>64.16</c:v>
                </c:pt>
                <c:pt idx="4">
                  <c:v>60.02</c:v>
                </c:pt>
                <c:pt idx="5">
                  <c:v>71.19</c:v>
                </c:pt>
                <c:pt idx="6">
                  <c:v>75.930000000000007</c:v>
                </c:pt>
                <c:pt idx="7">
                  <c:v>50.91</c:v>
                </c:pt>
                <c:pt idx="8">
                  <c:v>70.97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38-4358-8D0A-A7A1A7DB6C83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"5"</c:v>
                </c:pt>
              </c:strCache>
            </c:strRef>
          </c:tx>
          <c:spPr>
            <a:ln w="3810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strRef>
              <c:f>Лист1!$B$1:$J$1</c:f>
              <c:strCach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strCache>
            </c:strRef>
          </c:cat>
          <c:val>
            <c:numRef>
              <c:f>Лист1!$B$5:$J$5</c:f>
              <c:numCache>
                <c:formatCode>General</c:formatCode>
                <c:ptCount val="9"/>
                <c:pt idx="0">
                  <c:v>89.68</c:v>
                </c:pt>
                <c:pt idx="1">
                  <c:v>97.39</c:v>
                </c:pt>
                <c:pt idx="2">
                  <c:v>88.85</c:v>
                </c:pt>
                <c:pt idx="3">
                  <c:v>83.99</c:v>
                </c:pt>
                <c:pt idx="4">
                  <c:v>84.64</c:v>
                </c:pt>
                <c:pt idx="5">
                  <c:v>88.37</c:v>
                </c:pt>
                <c:pt idx="6">
                  <c:v>93.83</c:v>
                </c:pt>
                <c:pt idx="7">
                  <c:v>83.35</c:v>
                </c:pt>
                <c:pt idx="8">
                  <c:v>87.86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D38-4358-8D0A-A7A1A7DB6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2419279"/>
        <c:axId val="930774991"/>
      </c:lineChart>
      <c:catAx>
        <c:axId val="16424192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Номер</a:t>
                </a:r>
                <a:r>
                  <a:rPr lang="ru-RU" baseline="0" dirty="0"/>
                  <a:t> задания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0774991"/>
        <c:crosses val="autoZero"/>
        <c:auto val="1"/>
        <c:lblAlgn val="ctr"/>
        <c:lblOffset val="100"/>
        <c:noMultiLvlLbl val="0"/>
      </c:catAx>
      <c:valAx>
        <c:axId val="93077499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выполнения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2419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365021215489268E-2"/>
          <c:y val="0.10127458820480974"/>
          <c:w val="0.96563497878451077"/>
          <c:h val="0.46329533585829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35.29</c:v>
                </c:pt>
                <c:pt idx="1">
                  <c:v>27.259999999999998</c:v>
                </c:pt>
                <c:pt idx="2">
                  <c:v>20.2</c:v>
                </c:pt>
                <c:pt idx="3">
                  <c:v>47.87</c:v>
                </c:pt>
                <c:pt idx="4">
                  <c:v>25.96</c:v>
                </c:pt>
                <c:pt idx="5">
                  <c:v>30.98</c:v>
                </c:pt>
                <c:pt idx="6">
                  <c:v>23.17</c:v>
                </c:pt>
                <c:pt idx="7">
                  <c:v>37.04</c:v>
                </c:pt>
                <c:pt idx="8">
                  <c:v>31.25</c:v>
                </c:pt>
                <c:pt idx="9">
                  <c:v>33.6</c:v>
                </c:pt>
                <c:pt idx="10">
                  <c:v>20.27</c:v>
                </c:pt>
                <c:pt idx="11">
                  <c:v>36.629999999999995</c:v>
                </c:pt>
                <c:pt idx="12">
                  <c:v>30.169999999999998</c:v>
                </c:pt>
                <c:pt idx="13">
                  <c:v>38.230000000000004</c:v>
                </c:pt>
                <c:pt idx="14">
                  <c:v>24.21</c:v>
                </c:pt>
                <c:pt idx="15">
                  <c:v>17.41</c:v>
                </c:pt>
                <c:pt idx="16">
                  <c:v>22.98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20-4448-93D3-948E35661C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66.67</c:v>
                </c:pt>
                <c:pt idx="1">
                  <c:v>32.159999999999997</c:v>
                </c:pt>
                <c:pt idx="2">
                  <c:v>28.48</c:v>
                </c:pt>
                <c:pt idx="3">
                  <c:v>55.55</c:v>
                </c:pt>
                <c:pt idx="4">
                  <c:v>23.94</c:v>
                </c:pt>
                <c:pt idx="5">
                  <c:v>15.38</c:v>
                </c:pt>
                <c:pt idx="6">
                  <c:v>25</c:v>
                </c:pt>
                <c:pt idx="7">
                  <c:v>11.11</c:v>
                </c:pt>
                <c:pt idx="8">
                  <c:v>42.699999999999996</c:v>
                </c:pt>
                <c:pt idx="9">
                  <c:v>28.57</c:v>
                </c:pt>
                <c:pt idx="10">
                  <c:v>8.75</c:v>
                </c:pt>
                <c:pt idx="11">
                  <c:v>12.64</c:v>
                </c:pt>
                <c:pt idx="12">
                  <c:v>37.510000000000005</c:v>
                </c:pt>
                <c:pt idx="13">
                  <c:v>16.670000000000002</c:v>
                </c:pt>
                <c:pt idx="14">
                  <c:v>40.74</c:v>
                </c:pt>
                <c:pt idx="15">
                  <c:v>13.040000000000001</c:v>
                </c:pt>
                <c:pt idx="16">
                  <c:v>19.380000000000003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20-4448-93D3-948E35661C9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23.4</c:v>
                </c:pt>
                <c:pt idx="1">
                  <c:v>29.830000000000002</c:v>
                </c:pt>
                <c:pt idx="2">
                  <c:v>37.19</c:v>
                </c:pt>
                <c:pt idx="3">
                  <c:v>27.08</c:v>
                </c:pt>
                <c:pt idx="4">
                  <c:v>21.33</c:v>
                </c:pt>
                <c:pt idx="5">
                  <c:v>27.89</c:v>
                </c:pt>
                <c:pt idx="6">
                  <c:v>40.39</c:v>
                </c:pt>
                <c:pt idx="7">
                  <c:v>31.709999999999997</c:v>
                </c:pt>
                <c:pt idx="8">
                  <c:v>65.209999999999994</c:v>
                </c:pt>
                <c:pt idx="9">
                  <c:v>52.39</c:v>
                </c:pt>
                <c:pt idx="10">
                  <c:v>16.940000000000001</c:v>
                </c:pt>
                <c:pt idx="11">
                  <c:v>35</c:v>
                </c:pt>
                <c:pt idx="12">
                  <c:v>26.919999999999998</c:v>
                </c:pt>
                <c:pt idx="13">
                  <c:v>36.729999999999997</c:v>
                </c:pt>
                <c:pt idx="14">
                  <c:v>63.629999999999995</c:v>
                </c:pt>
                <c:pt idx="15">
                  <c:v>23.53</c:v>
                </c:pt>
                <c:pt idx="16">
                  <c:v>8.93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20-4448-93D3-948E35661C9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Лист1!$E$2:$E$18</c:f>
              <c:numCache>
                <c:formatCode>General</c:formatCode>
                <c:ptCount val="17"/>
                <c:pt idx="0">
                  <c:v>51.29</c:v>
                </c:pt>
                <c:pt idx="1">
                  <c:v>37.6</c:v>
                </c:pt>
                <c:pt idx="2">
                  <c:v>39.33</c:v>
                </c:pt>
                <c:pt idx="3">
                  <c:v>18.600000000000001</c:v>
                </c:pt>
                <c:pt idx="4">
                  <c:v>34.729999999999997</c:v>
                </c:pt>
                <c:pt idx="5">
                  <c:v>19.41</c:v>
                </c:pt>
                <c:pt idx="6">
                  <c:v>24.24</c:v>
                </c:pt>
                <c:pt idx="7">
                  <c:v>41.66</c:v>
                </c:pt>
                <c:pt idx="8">
                  <c:v>35.85</c:v>
                </c:pt>
                <c:pt idx="9">
                  <c:v>27.869999999999997</c:v>
                </c:pt>
                <c:pt idx="10">
                  <c:v>20.900000000000002</c:v>
                </c:pt>
                <c:pt idx="11">
                  <c:v>44.730000000000004</c:v>
                </c:pt>
                <c:pt idx="12">
                  <c:v>40.909999999999997</c:v>
                </c:pt>
                <c:pt idx="13">
                  <c:v>27.59</c:v>
                </c:pt>
                <c:pt idx="14">
                  <c:v>60.650000000000006</c:v>
                </c:pt>
                <c:pt idx="15">
                  <c:v>16.46</c:v>
                </c:pt>
                <c:pt idx="16">
                  <c:v>13.33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19-4506-84C2-0125D4A3B88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774243014258593E-2"/>
          <c:y val="1.4034589582812998E-2"/>
          <c:w val="0.94769655888571347"/>
          <c:h val="0.849803565873130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9410449846325842E-3"/>
                  <c:y val="-1.3355592654424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E2-4423-B156-22561DD9EFC2}"/>
                </c:ext>
              </c:extLst>
            </c:dLbl>
            <c:dLbl>
              <c:idx val="2"/>
              <c:layout>
                <c:manualLayout>
                  <c:x val="-1.229393685386979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E2-4423-B156-22561DD9EFC2}"/>
                </c:ext>
              </c:extLst>
            </c:dLbl>
            <c:dLbl>
              <c:idx val="3"/>
              <c:layout>
                <c:manualLayout>
                  <c:x val="-6.7057837384744551E-3"/>
                  <c:y val="-1.020207097804607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E2-4423-B156-22561DD9EFC2}"/>
                </c:ext>
              </c:extLst>
            </c:dLbl>
            <c:dLbl>
              <c:idx val="4"/>
              <c:layout>
                <c:manualLayout>
                  <c:x val="-1.1176306230790724E-3"/>
                  <c:y val="-1.3355592654424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7CE2-4423-B156-22561DD9EFC2}"/>
                </c:ext>
              </c:extLst>
            </c:dLbl>
            <c:dLbl>
              <c:idx val="5"/>
              <c:layout>
                <c:manualLayout>
                  <c:x val="-5.5881531153953619E-3"/>
                  <c:y val="-1.78074568725654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7CE2-4423-B156-22561DD9EFC2}"/>
                </c:ext>
              </c:extLst>
            </c:dLbl>
            <c:dLbl>
              <c:idx val="6"/>
              <c:layout>
                <c:manualLayout>
                  <c:x val="-3.3528918692372171E-3"/>
                  <c:y val="-2.0033388981636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7CE2-4423-B156-22561DD9EFC2}"/>
                </c:ext>
              </c:extLst>
            </c:dLbl>
            <c:dLbl>
              <c:idx val="7"/>
              <c:layout>
                <c:manualLayout>
                  <c:x val="-3.3528918692372579E-3"/>
                  <c:y val="-6.67779632721202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7CE2-4423-B156-22561DD9EFC2}"/>
                </c:ext>
              </c:extLst>
            </c:dLbl>
            <c:dLbl>
              <c:idx val="8"/>
              <c:layout>
                <c:manualLayout>
                  <c:x val="-5.588153115395361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7CE2-4423-B156-22561DD9EFC2}"/>
                </c:ext>
              </c:extLst>
            </c:dLbl>
            <c:dLbl>
              <c:idx val="9"/>
              <c:layout>
                <c:manualLayout>
                  <c:x val="-5.5881531153954434E-3"/>
                  <c:y val="-2.225932109070714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7CE2-4423-B156-22561DD9EFC2}"/>
                </c:ext>
              </c:extLst>
            </c:dLbl>
            <c:dLbl>
              <c:idx val="12"/>
              <c:layout>
                <c:manualLayout>
                  <c:x val="-5.5881531153953619E-3"/>
                  <c:y val="-6.67779632721202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7CE2-4423-B156-22561DD9EFC2}"/>
                </c:ext>
              </c:extLst>
            </c:dLbl>
            <c:dLbl>
              <c:idx val="13"/>
              <c:layout>
                <c:manualLayout>
                  <c:x val="-4.4705224923162895E-3"/>
                  <c:y val="-1.11296605453534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7CE2-4423-B156-22561DD9EFC2}"/>
                </c:ext>
              </c:extLst>
            </c:dLbl>
            <c:dLbl>
              <c:idx val="14"/>
              <c:layout>
                <c:manualLayout>
                  <c:x val="-3.3528918692372991E-3"/>
                  <c:y val="-1.3355592654424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7CE2-4423-B156-22561DD9EFC2}"/>
                </c:ext>
              </c:extLst>
            </c:dLbl>
            <c:dLbl>
              <c:idx val="16"/>
              <c:layout>
                <c:manualLayout>
                  <c:x val="-5.5881531153953619E-3"/>
                  <c:y val="-1.11296605453533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CE2-4423-B156-22561DD9EFC2}"/>
                </c:ext>
              </c:extLst>
            </c:dLbl>
            <c:dLbl>
              <c:idx val="17"/>
              <c:layout>
                <c:manualLayout>
                  <c:x val="-3.3528918692372991E-3"/>
                  <c:y val="-2.0033388981636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CE2-4423-B156-22561DD9EFC2}"/>
                </c:ext>
              </c:extLst>
            </c:dLbl>
            <c:dLbl>
              <c:idx val="18"/>
              <c:layout>
                <c:manualLayout>
                  <c:x val="-7.8234143615535066E-3"/>
                  <c:y val="-1.55815247634947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CE2-4423-B156-22561DD9EFC2}"/>
                </c:ext>
              </c:extLst>
            </c:dLbl>
            <c:dLbl>
              <c:idx val="19"/>
              <c:layout>
                <c:manualLayout>
                  <c:x val="-5.5881531153953619E-3"/>
                  <c:y val="-2.225932109070673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CE2-4423-B156-22561DD9EFC2}"/>
                </c:ext>
              </c:extLst>
            </c:dLbl>
            <c:dLbl>
              <c:idx val="20"/>
              <c:layout>
                <c:manualLayout>
                  <c:x val="-5.5881531153953619E-3"/>
                  <c:y val="-2.225932109070673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CE2-4423-B156-22561DD9EFC2}"/>
                </c:ext>
              </c:extLst>
            </c:dLbl>
            <c:dLbl>
              <c:idx val="21"/>
              <c:layout>
                <c:manualLayout>
                  <c:x val="-6.7057837384745982E-3"/>
                  <c:y val="-1.11296605453533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CE2-4423-B156-22561DD9EFC2}"/>
                </c:ext>
              </c:extLst>
            </c:dLbl>
            <c:dLbl>
              <c:idx val="22"/>
              <c:layout>
                <c:manualLayout>
                  <c:x val="-1.1176306230790724E-3"/>
                  <c:y val="-8.90372843628269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CE2-4423-B156-22561DD9EFC2}"/>
                </c:ext>
              </c:extLst>
            </c:dLbl>
            <c:dLbl>
              <c:idx val="23"/>
              <c:layout>
                <c:manualLayout>
                  <c:x val="-7.8234143615535066E-3"/>
                  <c:y val="-2.225932109070673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E2-4423-B156-22561DD9EFC2}"/>
                </c:ext>
              </c:extLst>
            </c:dLbl>
            <c:dLbl>
              <c:idx val="24"/>
              <c:layout>
                <c:manualLayout>
                  <c:x val="-6.7057837384745982E-3"/>
                  <c:y val="-2.0033388981636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CE2-4423-B156-22561DD9EF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Лист1!$A$2:$A$26</c:f>
              <c:strCache>
                <c:ptCount val="25"/>
                <c:pt idx="0">
                  <c:v>1К1</c:v>
                </c:pt>
                <c:pt idx="1">
                  <c:v>1К2</c:v>
                </c:pt>
                <c:pt idx="2">
                  <c:v>1К3</c:v>
                </c:pt>
                <c:pt idx="3">
                  <c:v>2К1</c:v>
                </c:pt>
                <c:pt idx="4">
                  <c:v>2К2</c:v>
                </c:pt>
                <c:pt idx="5">
                  <c:v>2К3</c:v>
                </c:pt>
                <c:pt idx="6">
                  <c:v>2К4</c:v>
                </c:pt>
                <c:pt idx="7">
                  <c:v>3.1</c:v>
                </c:pt>
                <c:pt idx="8">
                  <c:v>3.2</c:v>
                </c:pt>
                <c:pt idx="9">
                  <c:v>4.1</c:v>
                </c:pt>
                <c:pt idx="10">
                  <c:v>4.2</c:v>
                </c:pt>
                <c:pt idx="11">
                  <c:v>5</c:v>
                </c:pt>
                <c:pt idx="12">
                  <c:v>6</c:v>
                </c:pt>
                <c:pt idx="13">
                  <c:v>7.1</c:v>
                </c:pt>
                <c:pt idx="14">
                  <c:v>7.2</c:v>
                </c:pt>
                <c:pt idx="15">
                  <c:v>8.1</c:v>
                </c:pt>
                <c:pt idx="16">
                  <c:v>8.2</c:v>
                </c:pt>
                <c:pt idx="17">
                  <c:v>9</c:v>
                </c:pt>
                <c:pt idx="18">
                  <c:v>10</c:v>
                </c:pt>
                <c:pt idx="19">
                  <c:v>11.1</c:v>
                </c:pt>
                <c:pt idx="20">
                  <c:v>11.2</c:v>
                </c:pt>
                <c:pt idx="21">
                  <c:v>12</c:v>
                </c:pt>
                <c:pt idx="22">
                  <c:v>13.1</c:v>
                </c:pt>
                <c:pt idx="23">
                  <c:v>13.2</c:v>
                </c:pt>
                <c:pt idx="24">
                  <c:v>14</c:v>
                </c:pt>
              </c:strCache>
            </c:strRef>
          </c:cat>
          <c:val>
            <c:numRef>
              <c:f>Лист1!$B$2:$B$26</c:f>
              <c:numCache>
                <c:formatCode>General</c:formatCode>
                <c:ptCount val="25"/>
                <c:pt idx="0">
                  <c:v>61.62</c:v>
                </c:pt>
                <c:pt idx="1">
                  <c:v>48.91</c:v>
                </c:pt>
                <c:pt idx="2">
                  <c:v>92.82</c:v>
                </c:pt>
                <c:pt idx="3">
                  <c:v>83.7</c:v>
                </c:pt>
                <c:pt idx="4">
                  <c:v>64.5</c:v>
                </c:pt>
                <c:pt idx="5">
                  <c:v>51.01</c:v>
                </c:pt>
                <c:pt idx="6">
                  <c:v>59.34</c:v>
                </c:pt>
                <c:pt idx="7">
                  <c:v>61.2</c:v>
                </c:pt>
                <c:pt idx="8">
                  <c:v>51.44</c:v>
                </c:pt>
                <c:pt idx="9">
                  <c:v>63.98</c:v>
                </c:pt>
                <c:pt idx="10">
                  <c:v>62.8</c:v>
                </c:pt>
                <c:pt idx="11">
                  <c:v>73.11</c:v>
                </c:pt>
                <c:pt idx="12">
                  <c:v>47.49</c:v>
                </c:pt>
                <c:pt idx="13">
                  <c:v>66.319999999999993</c:v>
                </c:pt>
                <c:pt idx="14">
                  <c:v>49.19</c:v>
                </c:pt>
                <c:pt idx="15">
                  <c:v>73.08</c:v>
                </c:pt>
                <c:pt idx="16">
                  <c:v>53.54</c:v>
                </c:pt>
                <c:pt idx="17">
                  <c:v>54.39</c:v>
                </c:pt>
                <c:pt idx="18">
                  <c:v>65.03</c:v>
                </c:pt>
                <c:pt idx="19">
                  <c:v>58.81</c:v>
                </c:pt>
                <c:pt idx="20">
                  <c:v>41.35</c:v>
                </c:pt>
                <c:pt idx="21">
                  <c:v>74.75</c:v>
                </c:pt>
                <c:pt idx="22">
                  <c:v>63.35</c:v>
                </c:pt>
                <c:pt idx="23">
                  <c:v>53.2</c:v>
                </c:pt>
                <c:pt idx="24">
                  <c:v>65.84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29-4EC5-BF96-440F8094452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5.5881531153953619E-3"/>
                  <c:y val="-1.1129660545353377E-2"/>
                </c:manualLayout>
              </c:layout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78-4056-A42A-19F41D082FC3}"/>
                </c:ext>
              </c:extLst>
            </c:dLbl>
            <c:dLbl>
              <c:idx val="2"/>
              <c:layout>
                <c:manualLayout>
                  <c:x val="1.341156747694886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E2-4423-B156-22561DD9EFC2}"/>
                </c:ext>
              </c:extLst>
            </c:dLbl>
            <c:dLbl>
              <c:idx val="3"/>
              <c:layout>
                <c:manualLayout>
                  <c:x val="5.5881531153953619E-3"/>
                  <c:y val="-1.55815247634947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78-4056-A42A-19F41D082FC3}"/>
                </c:ext>
              </c:extLst>
            </c:dLbl>
            <c:dLbl>
              <c:idx val="4"/>
              <c:layout>
                <c:manualLayout>
                  <c:x val="3.3528918692371759E-3"/>
                  <c:y val="-8.90372843628269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7CE2-4423-B156-22561DD9EFC2}"/>
                </c:ext>
              </c:extLst>
            </c:dLbl>
            <c:dLbl>
              <c:idx val="5"/>
              <c:layout>
                <c:manualLayout>
                  <c:x val="5.5881531153953619E-3"/>
                  <c:y val="-1.5581524763494755E-2"/>
                </c:manualLayout>
              </c:layout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7CE2-4423-B156-22561DD9EFC2}"/>
                </c:ext>
              </c:extLst>
            </c:dLbl>
            <c:dLbl>
              <c:idx val="6"/>
              <c:layout>
                <c:manualLayout>
                  <c:x val="4.4705224923162895E-3"/>
                  <c:y val="-1.11296605453533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7CE2-4423-B156-22561DD9EFC2}"/>
                </c:ext>
              </c:extLst>
            </c:dLbl>
            <c:dLbl>
              <c:idx val="7"/>
              <c:layout>
                <c:manualLayout>
                  <c:x val="6.7057837384744343E-3"/>
                  <c:y val="-8.90372843628273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7CE2-4423-B156-22561DD9EFC2}"/>
                </c:ext>
              </c:extLst>
            </c:dLbl>
            <c:dLbl>
              <c:idx val="8"/>
              <c:layout>
                <c:manualLayout>
                  <c:x val="4.4705224923162895E-3"/>
                  <c:y val="-1.1129660545353448E-2"/>
                </c:manualLayout>
              </c:layout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7CE2-4423-B156-22561DD9EFC2}"/>
                </c:ext>
              </c:extLst>
            </c:dLbl>
            <c:dLbl>
              <c:idx val="9"/>
              <c:layout>
                <c:manualLayout>
                  <c:x val="2.2352612461581448E-3"/>
                  <c:y val="-1.11296605453533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7CE2-4423-B156-22561DD9EFC2}"/>
                </c:ext>
              </c:extLst>
            </c:dLbl>
            <c:dLbl>
              <c:idx val="10"/>
              <c:layout>
                <c:manualLayout>
                  <c:x val="6.7057837384744343E-3"/>
                  <c:y val="-1.11296605453533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78-4056-A42A-19F41D082FC3}"/>
                </c:ext>
              </c:extLst>
            </c:dLbl>
            <c:dLbl>
              <c:idx val="11"/>
              <c:layout>
                <c:manualLayout>
                  <c:x val="3.3528918692371352E-3"/>
                  <c:y val="-3.33889816360601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78-4056-A42A-19F41D082FC3}"/>
                </c:ext>
              </c:extLst>
            </c:dLbl>
            <c:dLbl>
              <c:idx val="12"/>
              <c:layout>
                <c:manualLayout>
                  <c:x val="6.7057837384744343E-3"/>
                  <c:y val="-8.9037284362826936E-3"/>
                </c:manualLayout>
              </c:layout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7CE2-4423-B156-22561DD9EFC2}"/>
                </c:ext>
              </c:extLst>
            </c:dLbl>
            <c:dLbl>
              <c:idx val="13"/>
              <c:layout>
                <c:manualLayout>
                  <c:x val="5.5881531153953619E-3"/>
                  <c:y val="-8.90372843628273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CE2-4423-B156-22561DD9EFC2}"/>
                </c:ext>
              </c:extLst>
            </c:dLbl>
            <c:dLbl>
              <c:idx val="14"/>
              <c:layout>
                <c:manualLayout>
                  <c:x val="8.941044984632579E-3"/>
                  <c:y val="-1.5581524763494713E-2"/>
                </c:manualLayout>
              </c:layout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CE2-4423-B156-22561DD9EFC2}"/>
                </c:ext>
              </c:extLst>
            </c:dLbl>
            <c:dLbl>
              <c:idx val="15"/>
              <c:layout>
                <c:manualLayout>
                  <c:x val="8.941044984632579E-3"/>
                  <c:y val="-8.90372843628269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CE2-4423-B156-22561DD9EFC2}"/>
                </c:ext>
              </c:extLst>
            </c:dLbl>
            <c:dLbl>
              <c:idx val="16"/>
              <c:layout>
                <c:manualLayout>
                  <c:x val="2.2352612461581448E-3"/>
                  <c:y val="-1.335559265442408E-2"/>
                </c:manualLayout>
              </c:layout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CE2-4423-B156-22561DD9EFC2}"/>
                </c:ext>
              </c:extLst>
            </c:dLbl>
            <c:dLbl>
              <c:idx val="17"/>
              <c:layout>
                <c:manualLayout>
                  <c:x val="6.7057837384743519E-3"/>
                  <c:y val="-4.0808283912184285E-17"/>
                </c:manualLayout>
              </c:layout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CE2-4423-B156-22561DD9EFC2}"/>
                </c:ext>
              </c:extLst>
            </c:dLbl>
            <c:dLbl>
              <c:idx val="18"/>
              <c:layout>
                <c:manualLayout>
                  <c:x val="4.4705224923161256E-3"/>
                  <c:y val="-2.22593210907067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C78-4056-A42A-19F41D082FC3}"/>
                </c:ext>
              </c:extLst>
            </c:dLbl>
            <c:dLbl>
              <c:idx val="19"/>
              <c:layout>
                <c:manualLayout>
                  <c:x val="8.941044984632579E-3"/>
                  <c:y val="-2.225932109070714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C78-4056-A42A-19F41D082FC3}"/>
                </c:ext>
              </c:extLst>
            </c:dLbl>
            <c:dLbl>
              <c:idx val="20"/>
              <c:layout>
                <c:manualLayout>
                  <c:x val="3.3528918692372171E-3"/>
                  <c:y val="-1.335559265442404E-2"/>
                </c:manualLayout>
              </c:layout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CE2-4423-B156-22561DD9EFC2}"/>
                </c:ext>
              </c:extLst>
            </c:dLbl>
            <c:dLbl>
              <c:idx val="21"/>
              <c:layout>
                <c:manualLayout>
                  <c:x val="5.588153115395198E-3"/>
                  <c:y val="-1.11296605453533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CE2-4423-B156-22561DD9EFC2}"/>
                </c:ext>
              </c:extLst>
            </c:dLbl>
            <c:dLbl>
              <c:idx val="22"/>
              <c:layout>
                <c:manualLayout>
                  <c:x val="1.0058675607711651E-2"/>
                  <c:y val="-2.22593210907067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CE2-4423-B156-22561DD9EFC2}"/>
                </c:ext>
              </c:extLst>
            </c:dLbl>
            <c:dLbl>
              <c:idx val="23"/>
              <c:layout>
                <c:manualLayout>
                  <c:x val="6.7057837384744343E-3"/>
                  <c:y val="-2.0033388981636101E-2"/>
                </c:manualLayout>
              </c:layout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CE2-4423-B156-22561DD9EFC2}"/>
                </c:ext>
              </c:extLst>
            </c:dLbl>
            <c:dLbl>
              <c:idx val="24"/>
              <c:layout>
                <c:manualLayout>
                  <c:x val="8.941044984632579E-3"/>
                  <c:y val="-2.225932109070714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CE2-4423-B156-22561DD9EF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Лист1!$A$2:$A$26</c:f>
              <c:strCache>
                <c:ptCount val="25"/>
                <c:pt idx="0">
                  <c:v>1К1</c:v>
                </c:pt>
                <c:pt idx="1">
                  <c:v>1К2</c:v>
                </c:pt>
                <c:pt idx="2">
                  <c:v>1К3</c:v>
                </c:pt>
                <c:pt idx="3">
                  <c:v>2К1</c:v>
                </c:pt>
                <c:pt idx="4">
                  <c:v>2К2</c:v>
                </c:pt>
                <c:pt idx="5">
                  <c:v>2К3</c:v>
                </c:pt>
                <c:pt idx="6">
                  <c:v>2К4</c:v>
                </c:pt>
                <c:pt idx="7">
                  <c:v>3.1</c:v>
                </c:pt>
                <c:pt idx="8">
                  <c:v>3.2</c:v>
                </c:pt>
                <c:pt idx="9">
                  <c:v>4.1</c:v>
                </c:pt>
                <c:pt idx="10">
                  <c:v>4.2</c:v>
                </c:pt>
                <c:pt idx="11">
                  <c:v>5</c:v>
                </c:pt>
                <c:pt idx="12">
                  <c:v>6</c:v>
                </c:pt>
                <c:pt idx="13">
                  <c:v>7.1</c:v>
                </c:pt>
                <c:pt idx="14">
                  <c:v>7.2</c:v>
                </c:pt>
                <c:pt idx="15">
                  <c:v>8.1</c:v>
                </c:pt>
                <c:pt idx="16">
                  <c:v>8.2</c:v>
                </c:pt>
                <c:pt idx="17">
                  <c:v>9</c:v>
                </c:pt>
                <c:pt idx="18">
                  <c:v>10</c:v>
                </c:pt>
                <c:pt idx="19">
                  <c:v>11.1</c:v>
                </c:pt>
                <c:pt idx="20">
                  <c:v>11.2</c:v>
                </c:pt>
                <c:pt idx="21">
                  <c:v>12</c:v>
                </c:pt>
                <c:pt idx="22">
                  <c:v>13.1</c:v>
                </c:pt>
                <c:pt idx="23">
                  <c:v>13.2</c:v>
                </c:pt>
                <c:pt idx="24">
                  <c:v>14</c:v>
                </c:pt>
              </c:strCache>
            </c:strRef>
          </c:cat>
          <c:val>
            <c:numRef>
              <c:f>Лист1!$C$2:$C$26</c:f>
              <c:numCache>
                <c:formatCode>General</c:formatCode>
                <c:ptCount val="25"/>
                <c:pt idx="0">
                  <c:v>61.83</c:v>
                </c:pt>
                <c:pt idx="1">
                  <c:v>49.38</c:v>
                </c:pt>
                <c:pt idx="2">
                  <c:v>92.4</c:v>
                </c:pt>
                <c:pt idx="3">
                  <c:v>83.23</c:v>
                </c:pt>
                <c:pt idx="4">
                  <c:v>61</c:v>
                </c:pt>
                <c:pt idx="5">
                  <c:v>50.09</c:v>
                </c:pt>
                <c:pt idx="6">
                  <c:v>57.99</c:v>
                </c:pt>
                <c:pt idx="7">
                  <c:v>59.26</c:v>
                </c:pt>
                <c:pt idx="8">
                  <c:v>50.01</c:v>
                </c:pt>
                <c:pt idx="9">
                  <c:v>60.44</c:v>
                </c:pt>
                <c:pt idx="10">
                  <c:v>60</c:v>
                </c:pt>
                <c:pt idx="11">
                  <c:v>72.75</c:v>
                </c:pt>
                <c:pt idx="12">
                  <c:v>45.65</c:v>
                </c:pt>
                <c:pt idx="13">
                  <c:v>66.06</c:v>
                </c:pt>
                <c:pt idx="14">
                  <c:v>48.69</c:v>
                </c:pt>
                <c:pt idx="15">
                  <c:v>71.28</c:v>
                </c:pt>
                <c:pt idx="16">
                  <c:v>52.13</c:v>
                </c:pt>
                <c:pt idx="17">
                  <c:v>51.93</c:v>
                </c:pt>
                <c:pt idx="18">
                  <c:v>63.85</c:v>
                </c:pt>
                <c:pt idx="19">
                  <c:v>56.28</c:v>
                </c:pt>
                <c:pt idx="20">
                  <c:v>37.04</c:v>
                </c:pt>
                <c:pt idx="21">
                  <c:v>73.17</c:v>
                </c:pt>
                <c:pt idx="22">
                  <c:v>60.91</c:v>
                </c:pt>
                <c:pt idx="23">
                  <c:v>51.96</c:v>
                </c:pt>
                <c:pt idx="24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29-4EC5-BF96-440F809445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575536202323133E-2"/>
          <c:y val="0.1054614556848513"/>
          <c:w val="0.95142446379767687"/>
          <c:h val="0.446547258590313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19.5</c:v>
                </c:pt>
                <c:pt idx="1">
                  <c:v>29.37</c:v>
                </c:pt>
                <c:pt idx="2">
                  <c:v>10.81</c:v>
                </c:pt>
                <c:pt idx="3">
                  <c:v>33.480000000000004</c:v>
                </c:pt>
                <c:pt idx="4">
                  <c:v>36.409999999999997</c:v>
                </c:pt>
                <c:pt idx="5">
                  <c:v>42.26</c:v>
                </c:pt>
                <c:pt idx="6">
                  <c:v>33.85</c:v>
                </c:pt>
                <c:pt idx="7">
                  <c:v>41.42</c:v>
                </c:pt>
                <c:pt idx="8">
                  <c:v>32.99</c:v>
                </c:pt>
                <c:pt idx="9">
                  <c:v>33.020000000000003</c:v>
                </c:pt>
                <c:pt idx="10">
                  <c:v>35.58</c:v>
                </c:pt>
                <c:pt idx="11">
                  <c:v>20.3</c:v>
                </c:pt>
                <c:pt idx="12">
                  <c:v>28.299999999999997</c:v>
                </c:pt>
                <c:pt idx="13">
                  <c:v>26.590000000000003</c:v>
                </c:pt>
                <c:pt idx="14">
                  <c:v>16.350000000000001</c:v>
                </c:pt>
                <c:pt idx="15">
                  <c:v>30.869999999999997</c:v>
                </c:pt>
                <c:pt idx="16">
                  <c:v>33.15</c:v>
                </c:pt>
                <c:pt idx="17">
                  <c:v>24.89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54-4CAA-870E-E2B002DFDF0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Лист1!$C$2:$C$19</c:f>
              <c:numCache>
                <c:formatCode>General</c:formatCode>
                <c:ptCount val="18"/>
                <c:pt idx="0">
                  <c:v>24.470000000000002</c:v>
                </c:pt>
                <c:pt idx="1">
                  <c:v>11.700000000000001</c:v>
                </c:pt>
                <c:pt idx="2">
                  <c:v>18.57</c:v>
                </c:pt>
                <c:pt idx="3">
                  <c:v>27.77</c:v>
                </c:pt>
                <c:pt idx="4">
                  <c:v>21.82</c:v>
                </c:pt>
                <c:pt idx="5">
                  <c:v>48.440000000000005</c:v>
                </c:pt>
                <c:pt idx="6">
                  <c:v>55.820000000000007</c:v>
                </c:pt>
                <c:pt idx="7">
                  <c:v>45.58</c:v>
                </c:pt>
                <c:pt idx="8">
                  <c:v>16.95</c:v>
                </c:pt>
                <c:pt idx="9">
                  <c:v>33.729999999999997</c:v>
                </c:pt>
                <c:pt idx="10">
                  <c:v>26</c:v>
                </c:pt>
                <c:pt idx="11">
                  <c:v>45.86</c:v>
                </c:pt>
                <c:pt idx="12">
                  <c:v>19.84</c:v>
                </c:pt>
                <c:pt idx="13">
                  <c:v>23.61</c:v>
                </c:pt>
                <c:pt idx="14">
                  <c:v>30.22</c:v>
                </c:pt>
                <c:pt idx="15">
                  <c:v>12.39</c:v>
                </c:pt>
                <c:pt idx="16">
                  <c:v>5.56</c:v>
                </c:pt>
                <c:pt idx="17">
                  <c:v>35.71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54-4CAA-870E-E2B002DFDF0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Лист1!$D$2:$D$19</c:f>
              <c:numCache>
                <c:formatCode>General</c:formatCode>
                <c:ptCount val="18"/>
                <c:pt idx="0">
                  <c:v>0</c:v>
                </c:pt>
                <c:pt idx="1">
                  <c:v>13.229999999999999</c:v>
                </c:pt>
                <c:pt idx="2">
                  <c:v>33.340000000000003</c:v>
                </c:pt>
                <c:pt idx="3">
                  <c:v>48.81</c:v>
                </c:pt>
                <c:pt idx="4">
                  <c:v>44.65</c:v>
                </c:pt>
                <c:pt idx="5">
                  <c:v>35.85</c:v>
                </c:pt>
                <c:pt idx="6">
                  <c:v>42.42</c:v>
                </c:pt>
                <c:pt idx="7">
                  <c:v>40</c:v>
                </c:pt>
                <c:pt idx="8">
                  <c:v>35.549999999999997</c:v>
                </c:pt>
                <c:pt idx="9">
                  <c:v>38.92</c:v>
                </c:pt>
                <c:pt idx="10">
                  <c:v>43.61</c:v>
                </c:pt>
                <c:pt idx="11">
                  <c:v>34.04</c:v>
                </c:pt>
                <c:pt idx="12">
                  <c:v>28.259999999999998</c:v>
                </c:pt>
                <c:pt idx="13">
                  <c:v>36.659999999999997</c:v>
                </c:pt>
                <c:pt idx="14">
                  <c:v>32.880000000000003</c:v>
                </c:pt>
                <c:pt idx="15">
                  <c:v>35.830000000000005</c:v>
                </c:pt>
                <c:pt idx="16">
                  <c:v>32.93</c:v>
                </c:pt>
                <c:pt idx="17">
                  <c:v>53.19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54-4CAA-870E-E2B002DFDF0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Лист1!$E$2:$E$19</c:f>
              <c:numCache>
                <c:formatCode>General</c:formatCode>
                <c:ptCount val="18"/>
                <c:pt idx="0">
                  <c:v>32.61</c:v>
                </c:pt>
                <c:pt idx="1">
                  <c:v>30.33</c:v>
                </c:pt>
                <c:pt idx="2">
                  <c:v>37.380000000000003</c:v>
                </c:pt>
                <c:pt idx="3">
                  <c:v>40</c:v>
                </c:pt>
                <c:pt idx="4">
                  <c:v>60</c:v>
                </c:pt>
                <c:pt idx="5">
                  <c:v>21.52</c:v>
                </c:pt>
                <c:pt idx="6">
                  <c:v>62.68</c:v>
                </c:pt>
                <c:pt idx="7">
                  <c:v>59.32</c:v>
                </c:pt>
                <c:pt idx="8">
                  <c:v>20</c:v>
                </c:pt>
                <c:pt idx="9">
                  <c:v>34.69</c:v>
                </c:pt>
                <c:pt idx="10">
                  <c:v>41.54</c:v>
                </c:pt>
                <c:pt idx="11">
                  <c:v>31.730000000000004</c:v>
                </c:pt>
                <c:pt idx="12">
                  <c:v>22.220000000000002</c:v>
                </c:pt>
                <c:pt idx="13">
                  <c:v>33.870000000000005</c:v>
                </c:pt>
                <c:pt idx="14">
                  <c:v>36.97</c:v>
                </c:pt>
                <c:pt idx="15">
                  <c:v>20.149999999999999</c:v>
                </c:pt>
                <c:pt idx="16">
                  <c:v>41.44</c:v>
                </c:pt>
                <c:pt idx="17">
                  <c:v>44.739999999999995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E6-4B66-BA04-3A10A3273D9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774243014258593E-2"/>
          <c:y val="1.4034589582812998E-2"/>
          <c:w val="0.94769655888571347"/>
          <c:h val="0.849803565873130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Лист1!$A$2:$A$21</c:f>
              <c:strCache>
                <c:ptCount val="20"/>
                <c:pt idx="0">
                  <c:v>1.1</c:v>
                </c:pt>
                <c:pt idx="1">
                  <c:v>1.2</c:v>
                </c:pt>
                <c:pt idx="2">
                  <c:v>1.3</c:v>
                </c:pt>
                <c:pt idx="3">
                  <c:v>2.1</c:v>
                </c:pt>
                <c:pt idx="4">
                  <c:v>2.2</c:v>
                </c:pt>
                <c:pt idx="5">
                  <c:v>2.3</c:v>
                </c:pt>
                <c:pt idx="6">
                  <c:v>3.1</c:v>
                </c:pt>
                <c:pt idx="7">
                  <c:v>3.2</c:v>
                </c:pt>
                <c:pt idx="8">
                  <c:v>3.3</c:v>
                </c:pt>
                <c:pt idx="9">
                  <c:v>4.1</c:v>
                </c:pt>
                <c:pt idx="10">
                  <c:v>4.2</c:v>
                </c:pt>
                <c:pt idx="11">
                  <c:v>5.1</c:v>
                </c:pt>
                <c:pt idx="12">
                  <c:v>5.2</c:v>
                </c:pt>
                <c:pt idx="13">
                  <c:v>6.1</c:v>
                </c:pt>
                <c:pt idx="14">
                  <c:v>6.2</c:v>
                </c:pt>
                <c:pt idx="15">
                  <c:v>6.3</c:v>
                </c:pt>
                <c:pt idx="16">
                  <c:v>7.1</c:v>
                </c:pt>
                <c:pt idx="17">
                  <c:v>7.2</c:v>
                </c:pt>
                <c:pt idx="18">
                  <c:v>8.1</c:v>
                </c:pt>
                <c:pt idx="19">
                  <c:v>8.2</c:v>
                </c:pt>
              </c:strCache>
            </c:strRef>
          </c:cat>
          <c:val>
            <c:numRef>
              <c:f>Лист1!$B$2:$B$21</c:f>
              <c:numCache>
                <c:formatCode>General</c:formatCode>
                <c:ptCount val="20"/>
                <c:pt idx="0">
                  <c:v>59.4</c:v>
                </c:pt>
                <c:pt idx="1">
                  <c:v>69.27</c:v>
                </c:pt>
                <c:pt idx="2">
                  <c:v>39.549999999999997</c:v>
                </c:pt>
                <c:pt idx="3">
                  <c:v>40.46</c:v>
                </c:pt>
                <c:pt idx="4">
                  <c:v>60.2</c:v>
                </c:pt>
                <c:pt idx="5">
                  <c:v>73.59</c:v>
                </c:pt>
                <c:pt idx="6">
                  <c:v>39.75</c:v>
                </c:pt>
                <c:pt idx="7">
                  <c:v>49.38</c:v>
                </c:pt>
                <c:pt idx="8">
                  <c:v>32.020000000000003</c:v>
                </c:pt>
                <c:pt idx="9">
                  <c:v>68.37</c:v>
                </c:pt>
                <c:pt idx="10">
                  <c:v>45.13</c:v>
                </c:pt>
                <c:pt idx="11">
                  <c:v>64.44</c:v>
                </c:pt>
                <c:pt idx="12">
                  <c:v>39.96</c:v>
                </c:pt>
                <c:pt idx="13">
                  <c:v>52.79</c:v>
                </c:pt>
                <c:pt idx="14">
                  <c:v>48.76</c:v>
                </c:pt>
                <c:pt idx="15">
                  <c:v>58.67</c:v>
                </c:pt>
                <c:pt idx="16">
                  <c:v>80.08</c:v>
                </c:pt>
                <c:pt idx="17">
                  <c:v>68.72</c:v>
                </c:pt>
                <c:pt idx="18">
                  <c:v>69</c:v>
                </c:pt>
                <c:pt idx="19">
                  <c:v>54.44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29-4EC5-BF96-440F8094452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8234143615535066E-3"/>
                  <c:y val="-1.17785630153121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9F-4C7D-91EC-59D15CFD1387}"/>
                </c:ext>
              </c:extLst>
            </c:dLbl>
            <c:dLbl>
              <c:idx val="1"/>
              <c:layout>
                <c:manualLayout>
                  <c:x val="5.5881531153953619E-3"/>
                  <c:y val="-1.11296605453533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78-4056-A42A-19F41D082FC3}"/>
                </c:ext>
              </c:extLst>
            </c:dLbl>
            <c:dLbl>
              <c:idx val="2"/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4DE8-49C6-BF61-89FCEFFE513A}"/>
                </c:ext>
              </c:extLst>
            </c:dLbl>
            <c:dLbl>
              <c:idx val="3"/>
              <c:layout>
                <c:manualLayout>
                  <c:x val="5.5881531153953619E-3"/>
                  <c:y val="-1.5581524763494713E-2"/>
                </c:manualLayout>
              </c:layout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78-4056-A42A-19F41D082FC3}"/>
                </c:ext>
              </c:extLst>
            </c:dLbl>
            <c:dLbl>
              <c:idx val="6"/>
              <c:layout>
                <c:manualLayout>
                  <c:x val="5.5881531153953211E-3"/>
                  <c:y val="-1.6489988221436994E-2"/>
                </c:manualLayout>
              </c:layout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9F-4C7D-91EC-59D15CFD1387}"/>
                </c:ext>
              </c:extLst>
            </c:dLbl>
            <c:dLbl>
              <c:idx val="7"/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C48-4A81-ABEC-59B79F0A971D}"/>
                </c:ext>
              </c:extLst>
            </c:dLbl>
            <c:dLbl>
              <c:idx val="8"/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DE8-49C6-BF61-89FCEFFE513A}"/>
                </c:ext>
              </c:extLst>
            </c:dLbl>
            <c:dLbl>
              <c:idx val="9"/>
              <c:layout>
                <c:manualLayout>
                  <c:x val="6.7057837384744343E-3"/>
                  <c:y val="-9.42285041224979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9F-4C7D-91EC-59D15CFD1387}"/>
                </c:ext>
              </c:extLst>
            </c:dLbl>
            <c:dLbl>
              <c:idx val="10"/>
              <c:layout>
                <c:manualLayout>
                  <c:x val="6.7057837384744343E-3"/>
                  <c:y val="-1.11296605453533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78-4056-A42A-19F41D082FC3}"/>
                </c:ext>
              </c:extLst>
            </c:dLbl>
            <c:dLbl>
              <c:idx val="11"/>
              <c:layout>
                <c:manualLayout>
                  <c:x val="3.3528918692371352E-3"/>
                  <c:y val="-3.33889816360601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78-4056-A42A-19F41D082FC3}"/>
                </c:ext>
              </c:extLst>
            </c:dLbl>
            <c:dLbl>
              <c:idx val="12"/>
              <c:layout>
                <c:manualLayout>
                  <c:x val="4.4705224923162071E-3"/>
                  <c:y val="-7.0671378091872791E-3"/>
                </c:manualLayout>
              </c:layout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9F-4C7D-91EC-59D15CFD1387}"/>
                </c:ext>
              </c:extLst>
            </c:dLbl>
            <c:dLbl>
              <c:idx val="13"/>
              <c:spPr>
                <a:solidFill>
                  <a:srgbClr val="00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DE8-49C6-BF61-89FCEFFE513A}"/>
                </c:ext>
              </c:extLst>
            </c:dLbl>
            <c:dLbl>
              <c:idx val="14"/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DE8-49C6-BF61-89FCEFFE513A}"/>
                </c:ext>
              </c:extLst>
            </c:dLbl>
            <c:dLbl>
              <c:idx val="15"/>
              <c:layout>
                <c:manualLayout>
                  <c:x val="6.7057837384745158E-3"/>
                  <c:y val="-4.711425206124853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9F-4C7D-91EC-59D15CFD1387}"/>
                </c:ext>
              </c:extLst>
            </c:dLbl>
            <c:dLbl>
              <c:idx val="16"/>
              <c:layout>
                <c:manualLayout>
                  <c:x val="1.2293936853869631E-2"/>
                  <c:y val="4.71142520612485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29F-4C7D-91EC-59D15CFD1387}"/>
                </c:ext>
              </c:extLst>
            </c:dLbl>
            <c:dLbl>
              <c:idx val="18"/>
              <c:layout>
                <c:manualLayout>
                  <c:x val="4.4705224923161256E-3"/>
                  <c:y val="-2.22593210907067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C78-4056-A42A-19F41D082FC3}"/>
                </c:ext>
              </c:extLst>
            </c:dLbl>
            <c:dLbl>
              <c:idx val="19"/>
              <c:layout>
                <c:manualLayout>
                  <c:x val="4.4705224923162895E-3"/>
                  <c:y val="-2.225932109070754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C78-4056-A42A-19F41D082FC3}"/>
                </c:ext>
              </c:extLst>
            </c:dLbl>
            <c:dLbl>
              <c:idx val="21"/>
              <c:layout>
                <c:manualLayout>
                  <c:x val="6.7057837384744343E-3"/>
                  <c:y val="-7.06713780918727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29F-4C7D-91EC-59D15CFD13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Лист1!$A$2:$A$21</c:f>
              <c:strCache>
                <c:ptCount val="20"/>
                <c:pt idx="0">
                  <c:v>1.1</c:v>
                </c:pt>
                <c:pt idx="1">
                  <c:v>1.2</c:v>
                </c:pt>
                <c:pt idx="2">
                  <c:v>1.3</c:v>
                </c:pt>
                <c:pt idx="3">
                  <c:v>2.1</c:v>
                </c:pt>
                <c:pt idx="4">
                  <c:v>2.2</c:v>
                </c:pt>
                <c:pt idx="5">
                  <c:v>2.3</c:v>
                </c:pt>
                <c:pt idx="6">
                  <c:v>3.1</c:v>
                </c:pt>
                <c:pt idx="7">
                  <c:v>3.2</c:v>
                </c:pt>
                <c:pt idx="8">
                  <c:v>3.3</c:v>
                </c:pt>
                <c:pt idx="9">
                  <c:v>4.1</c:v>
                </c:pt>
                <c:pt idx="10">
                  <c:v>4.2</c:v>
                </c:pt>
                <c:pt idx="11">
                  <c:v>5.1</c:v>
                </c:pt>
                <c:pt idx="12">
                  <c:v>5.2</c:v>
                </c:pt>
                <c:pt idx="13">
                  <c:v>6.1</c:v>
                </c:pt>
                <c:pt idx="14">
                  <c:v>6.2</c:v>
                </c:pt>
                <c:pt idx="15">
                  <c:v>6.3</c:v>
                </c:pt>
                <c:pt idx="16">
                  <c:v>7.1</c:v>
                </c:pt>
                <c:pt idx="17">
                  <c:v>7.2</c:v>
                </c:pt>
                <c:pt idx="18">
                  <c:v>8.1</c:v>
                </c:pt>
                <c:pt idx="19">
                  <c:v>8.2</c:v>
                </c:pt>
              </c:strCache>
            </c:strRef>
          </c:cat>
          <c:val>
            <c:numRef>
              <c:f>Лист1!$C$2:$C$21</c:f>
              <c:numCache>
                <c:formatCode>General</c:formatCode>
                <c:ptCount val="20"/>
                <c:pt idx="0">
                  <c:v>59.12</c:v>
                </c:pt>
                <c:pt idx="1">
                  <c:v>68.599999999999994</c:v>
                </c:pt>
                <c:pt idx="2">
                  <c:v>38.32</c:v>
                </c:pt>
                <c:pt idx="3">
                  <c:v>38.76</c:v>
                </c:pt>
                <c:pt idx="4">
                  <c:v>60.08</c:v>
                </c:pt>
                <c:pt idx="5">
                  <c:v>74.22</c:v>
                </c:pt>
                <c:pt idx="6">
                  <c:v>39.11</c:v>
                </c:pt>
                <c:pt idx="7">
                  <c:v>46.61</c:v>
                </c:pt>
                <c:pt idx="8">
                  <c:v>30.55</c:v>
                </c:pt>
                <c:pt idx="9">
                  <c:v>66.58</c:v>
                </c:pt>
                <c:pt idx="10">
                  <c:v>43.97</c:v>
                </c:pt>
                <c:pt idx="11">
                  <c:v>61.38</c:v>
                </c:pt>
                <c:pt idx="12">
                  <c:v>39.6</c:v>
                </c:pt>
                <c:pt idx="13">
                  <c:v>49.85</c:v>
                </c:pt>
                <c:pt idx="14">
                  <c:v>47.59</c:v>
                </c:pt>
                <c:pt idx="15">
                  <c:v>56.5</c:v>
                </c:pt>
                <c:pt idx="16">
                  <c:v>75.489999999999995</c:v>
                </c:pt>
                <c:pt idx="17">
                  <c:v>65.92</c:v>
                </c:pt>
                <c:pt idx="18">
                  <c:v>66.61</c:v>
                </c:pt>
                <c:pt idx="19">
                  <c:v>51.9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29-4EC5-BF96-440F809445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50.33</c:v>
                </c:pt>
                <c:pt idx="2">
                  <c:v>31.57</c:v>
                </c:pt>
                <c:pt idx="3">
                  <c:v>8.11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E1-466E-8EEF-FEE9CE156BC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10.3</c:v>
                </c:pt>
                <c:pt idx="1">
                  <c:v>53.69</c:v>
                </c:pt>
                <c:pt idx="2">
                  <c:v>28.37</c:v>
                </c:pt>
                <c:pt idx="3">
                  <c:v>7.63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E1-466E-8EEF-FEE9CE156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Оценка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53-4856-BFFC-5006E3CE95D0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53-4856-BFFC-5006E3CE95D0}"/>
              </c:ext>
            </c:extLst>
          </c:dPt>
          <c:dPt>
            <c:idx val="1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C80-4366-8F8D-EB20ED8EB331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E53-4856-BFFC-5006E3CE95D0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ED2-48E7-9E8A-D14743DFF069}"/>
              </c:ext>
            </c:extLst>
          </c:dPt>
          <c:dPt>
            <c:idx val="2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C80-4366-8F8D-EB20ED8EB331}"/>
              </c:ext>
            </c:extLst>
          </c:dPt>
          <c:dPt>
            <c:idx val="3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B49C-4350-BA81-792A2F5985B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Лист1!$B$1:$AK$1</c:f>
              <c:strCache>
                <c:ptCount val="3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</c:strCache>
            </c:strRef>
          </c:cat>
          <c:val>
            <c:numRef>
              <c:f>Лист1!$B$2:$AK$2</c:f>
              <c:numCache>
                <c:formatCode>General</c:formatCode>
                <c:ptCount val="36"/>
                <c:pt idx="0">
                  <c:v>0.2</c:v>
                </c:pt>
                <c:pt idx="1">
                  <c:v>0.2</c:v>
                </c:pt>
                <c:pt idx="2">
                  <c:v>0.5</c:v>
                </c:pt>
                <c:pt idx="3">
                  <c:v>0.7</c:v>
                </c:pt>
                <c:pt idx="4">
                  <c:v>0.8</c:v>
                </c:pt>
                <c:pt idx="5">
                  <c:v>1.3</c:v>
                </c:pt>
                <c:pt idx="6">
                  <c:v>1.1000000000000001</c:v>
                </c:pt>
                <c:pt idx="7">
                  <c:v>1.3</c:v>
                </c:pt>
                <c:pt idx="8">
                  <c:v>1.3</c:v>
                </c:pt>
                <c:pt idx="9">
                  <c:v>1.3</c:v>
                </c:pt>
                <c:pt idx="10">
                  <c:v>1.8</c:v>
                </c:pt>
                <c:pt idx="11">
                  <c:v>8.6999999999999993</c:v>
                </c:pt>
                <c:pt idx="12">
                  <c:v>7.1</c:v>
                </c:pt>
                <c:pt idx="13">
                  <c:v>5.6</c:v>
                </c:pt>
                <c:pt idx="14">
                  <c:v>4.8</c:v>
                </c:pt>
                <c:pt idx="15">
                  <c:v>4.3</c:v>
                </c:pt>
                <c:pt idx="16">
                  <c:v>4.5</c:v>
                </c:pt>
                <c:pt idx="17">
                  <c:v>3.8</c:v>
                </c:pt>
                <c:pt idx="18">
                  <c:v>3.5</c:v>
                </c:pt>
                <c:pt idx="19">
                  <c:v>3.2</c:v>
                </c:pt>
                <c:pt idx="20">
                  <c:v>3.3</c:v>
                </c:pt>
                <c:pt idx="21">
                  <c:v>2.5</c:v>
                </c:pt>
                <c:pt idx="22">
                  <c:v>2.7</c:v>
                </c:pt>
                <c:pt idx="23">
                  <c:v>6.8</c:v>
                </c:pt>
                <c:pt idx="24">
                  <c:v>5.7</c:v>
                </c:pt>
                <c:pt idx="25">
                  <c:v>4.4000000000000004</c:v>
                </c:pt>
                <c:pt idx="26">
                  <c:v>3</c:v>
                </c:pt>
                <c:pt idx="27">
                  <c:v>2.1</c:v>
                </c:pt>
                <c:pt idx="28">
                  <c:v>2.6</c:v>
                </c:pt>
                <c:pt idx="29">
                  <c:v>1.7</c:v>
                </c:pt>
                <c:pt idx="30">
                  <c:v>1.8</c:v>
                </c:pt>
                <c:pt idx="31">
                  <c:v>3.1</c:v>
                </c:pt>
                <c:pt idx="32">
                  <c:v>1.9</c:v>
                </c:pt>
                <c:pt idx="33">
                  <c:v>1.3</c:v>
                </c:pt>
                <c:pt idx="34">
                  <c:v>0.8</c:v>
                </c:pt>
                <c:pt idx="35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53-4856-BFFC-5006E3CE95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7307808"/>
        <c:axId val="1862703616"/>
      </c:barChart>
      <c:catAx>
        <c:axId val="1717307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первичный</a:t>
                </a:r>
                <a:r>
                  <a:rPr lang="ru-RU" baseline="0"/>
                  <a:t> балл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2703616"/>
        <c:crosses val="autoZero"/>
        <c:auto val="1"/>
        <c:lblAlgn val="ctr"/>
        <c:lblOffset val="100"/>
        <c:noMultiLvlLbl val="0"/>
      </c:catAx>
      <c:valAx>
        <c:axId val="186270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участников, набравших первичный</a:t>
                </a:r>
                <a:r>
                  <a:rPr lang="ru-RU" baseline="0" dirty="0"/>
                  <a:t> балл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73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"2"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Лист1!$B$1:$U$1</c:f>
              <c:strCache>
                <c:ptCount val="20"/>
                <c:pt idx="0">
                  <c:v>1,1</c:v>
                </c:pt>
                <c:pt idx="1">
                  <c:v>1,2</c:v>
                </c:pt>
                <c:pt idx="2">
                  <c:v>1,3</c:v>
                </c:pt>
                <c:pt idx="3">
                  <c:v>2,1</c:v>
                </c:pt>
                <c:pt idx="4">
                  <c:v>2,2</c:v>
                </c:pt>
                <c:pt idx="5">
                  <c:v>2,3</c:v>
                </c:pt>
                <c:pt idx="6">
                  <c:v>3,1</c:v>
                </c:pt>
                <c:pt idx="7">
                  <c:v>3,2</c:v>
                </c:pt>
                <c:pt idx="8">
                  <c:v>3,3</c:v>
                </c:pt>
                <c:pt idx="9">
                  <c:v>4,1</c:v>
                </c:pt>
                <c:pt idx="10">
                  <c:v>4,2</c:v>
                </c:pt>
                <c:pt idx="11">
                  <c:v>5,1</c:v>
                </c:pt>
                <c:pt idx="12">
                  <c:v>5,2</c:v>
                </c:pt>
                <c:pt idx="13">
                  <c:v>6,1</c:v>
                </c:pt>
                <c:pt idx="14">
                  <c:v>6,2</c:v>
                </c:pt>
                <c:pt idx="15">
                  <c:v>6,3</c:v>
                </c:pt>
                <c:pt idx="16">
                  <c:v>7,1</c:v>
                </c:pt>
                <c:pt idx="17">
                  <c:v>7,2</c:v>
                </c:pt>
                <c:pt idx="18">
                  <c:v>8,1</c:v>
                </c:pt>
                <c:pt idx="19">
                  <c:v>8,2</c:v>
                </c:pt>
              </c:strCache>
            </c:strRef>
          </c:cat>
          <c:val>
            <c:numRef>
              <c:f>Лист1!$B$2:$U$2</c:f>
              <c:numCache>
                <c:formatCode>General</c:formatCode>
                <c:ptCount val="20"/>
                <c:pt idx="0">
                  <c:v>28.8</c:v>
                </c:pt>
                <c:pt idx="1">
                  <c:v>30.86</c:v>
                </c:pt>
                <c:pt idx="2">
                  <c:v>7.1</c:v>
                </c:pt>
                <c:pt idx="3">
                  <c:v>7.18</c:v>
                </c:pt>
                <c:pt idx="4">
                  <c:v>25.74</c:v>
                </c:pt>
                <c:pt idx="5">
                  <c:v>42.24</c:v>
                </c:pt>
                <c:pt idx="6">
                  <c:v>7.01</c:v>
                </c:pt>
                <c:pt idx="7">
                  <c:v>9.65</c:v>
                </c:pt>
                <c:pt idx="8">
                  <c:v>2.23</c:v>
                </c:pt>
                <c:pt idx="9">
                  <c:v>31.68</c:v>
                </c:pt>
                <c:pt idx="10">
                  <c:v>10.73</c:v>
                </c:pt>
                <c:pt idx="11">
                  <c:v>24.5</c:v>
                </c:pt>
                <c:pt idx="12">
                  <c:v>6.11</c:v>
                </c:pt>
                <c:pt idx="13">
                  <c:v>13.04</c:v>
                </c:pt>
                <c:pt idx="14">
                  <c:v>10.23</c:v>
                </c:pt>
                <c:pt idx="15">
                  <c:v>21.29</c:v>
                </c:pt>
                <c:pt idx="16">
                  <c:v>45.54</c:v>
                </c:pt>
                <c:pt idx="17">
                  <c:v>33.99</c:v>
                </c:pt>
                <c:pt idx="18">
                  <c:v>23.43</c:v>
                </c:pt>
                <c:pt idx="19">
                  <c:v>10.64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38-4358-8D0A-A7A1A7DB6C83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"3"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Лист1!$B$1:$U$1</c:f>
              <c:strCache>
                <c:ptCount val="20"/>
                <c:pt idx="0">
                  <c:v>1,1</c:v>
                </c:pt>
                <c:pt idx="1">
                  <c:v>1,2</c:v>
                </c:pt>
                <c:pt idx="2">
                  <c:v>1,3</c:v>
                </c:pt>
                <c:pt idx="3">
                  <c:v>2,1</c:v>
                </c:pt>
                <c:pt idx="4">
                  <c:v>2,2</c:v>
                </c:pt>
                <c:pt idx="5">
                  <c:v>2,3</c:v>
                </c:pt>
                <c:pt idx="6">
                  <c:v>3,1</c:v>
                </c:pt>
                <c:pt idx="7">
                  <c:v>3,2</c:v>
                </c:pt>
                <c:pt idx="8">
                  <c:v>3,3</c:v>
                </c:pt>
                <c:pt idx="9">
                  <c:v>4,1</c:v>
                </c:pt>
                <c:pt idx="10">
                  <c:v>4,2</c:v>
                </c:pt>
                <c:pt idx="11">
                  <c:v>5,1</c:v>
                </c:pt>
                <c:pt idx="12">
                  <c:v>5,2</c:v>
                </c:pt>
                <c:pt idx="13">
                  <c:v>6,1</c:v>
                </c:pt>
                <c:pt idx="14">
                  <c:v>6,2</c:v>
                </c:pt>
                <c:pt idx="15">
                  <c:v>6,3</c:v>
                </c:pt>
                <c:pt idx="16">
                  <c:v>7,1</c:v>
                </c:pt>
                <c:pt idx="17">
                  <c:v>7,2</c:v>
                </c:pt>
                <c:pt idx="18">
                  <c:v>8,1</c:v>
                </c:pt>
                <c:pt idx="19">
                  <c:v>8,2</c:v>
                </c:pt>
              </c:strCache>
            </c:strRef>
          </c:cat>
          <c:val>
            <c:numRef>
              <c:f>Лист1!$B$3:$U$3</c:f>
              <c:numCache>
                <c:formatCode>General</c:formatCode>
                <c:ptCount val="20"/>
                <c:pt idx="0">
                  <c:v>51.25</c:v>
                </c:pt>
                <c:pt idx="1">
                  <c:v>61.73</c:v>
                </c:pt>
                <c:pt idx="2">
                  <c:v>26.2</c:v>
                </c:pt>
                <c:pt idx="3">
                  <c:v>25.49</c:v>
                </c:pt>
                <c:pt idx="4">
                  <c:v>53.17</c:v>
                </c:pt>
                <c:pt idx="5">
                  <c:v>70.819999999999993</c:v>
                </c:pt>
                <c:pt idx="6">
                  <c:v>25.76</c:v>
                </c:pt>
                <c:pt idx="7">
                  <c:v>31.92</c:v>
                </c:pt>
                <c:pt idx="8">
                  <c:v>15.31</c:v>
                </c:pt>
                <c:pt idx="9">
                  <c:v>59.44</c:v>
                </c:pt>
                <c:pt idx="10">
                  <c:v>33.71</c:v>
                </c:pt>
                <c:pt idx="11">
                  <c:v>55.6</c:v>
                </c:pt>
                <c:pt idx="12">
                  <c:v>28.18</c:v>
                </c:pt>
                <c:pt idx="13">
                  <c:v>40.25</c:v>
                </c:pt>
                <c:pt idx="14">
                  <c:v>37.21</c:v>
                </c:pt>
                <c:pt idx="15">
                  <c:v>48.39</c:v>
                </c:pt>
                <c:pt idx="16">
                  <c:v>74.430000000000007</c:v>
                </c:pt>
                <c:pt idx="17">
                  <c:v>59.56</c:v>
                </c:pt>
                <c:pt idx="18">
                  <c:v>60.92</c:v>
                </c:pt>
                <c:pt idx="19">
                  <c:v>43.08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38-4358-8D0A-A7A1A7DB6C83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"4"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Лист1!$B$1:$U$1</c:f>
              <c:strCache>
                <c:ptCount val="20"/>
                <c:pt idx="0">
                  <c:v>1,1</c:v>
                </c:pt>
                <c:pt idx="1">
                  <c:v>1,2</c:v>
                </c:pt>
                <c:pt idx="2">
                  <c:v>1,3</c:v>
                </c:pt>
                <c:pt idx="3">
                  <c:v>2,1</c:v>
                </c:pt>
                <c:pt idx="4">
                  <c:v>2,2</c:v>
                </c:pt>
                <c:pt idx="5">
                  <c:v>2,3</c:v>
                </c:pt>
                <c:pt idx="6">
                  <c:v>3,1</c:v>
                </c:pt>
                <c:pt idx="7">
                  <c:v>3,2</c:v>
                </c:pt>
                <c:pt idx="8">
                  <c:v>3,3</c:v>
                </c:pt>
                <c:pt idx="9">
                  <c:v>4,1</c:v>
                </c:pt>
                <c:pt idx="10">
                  <c:v>4,2</c:v>
                </c:pt>
                <c:pt idx="11">
                  <c:v>5,1</c:v>
                </c:pt>
                <c:pt idx="12">
                  <c:v>5,2</c:v>
                </c:pt>
                <c:pt idx="13">
                  <c:v>6,1</c:v>
                </c:pt>
                <c:pt idx="14">
                  <c:v>6,2</c:v>
                </c:pt>
                <c:pt idx="15">
                  <c:v>6,3</c:v>
                </c:pt>
                <c:pt idx="16">
                  <c:v>7,1</c:v>
                </c:pt>
                <c:pt idx="17">
                  <c:v>7,2</c:v>
                </c:pt>
                <c:pt idx="18">
                  <c:v>8,1</c:v>
                </c:pt>
                <c:pt idx="19">
                  <c:v>8,2</c:v>
                </c:pt>
              </c:strCache>
            </c:strRef>
          </c:cat>
          <c:val>
            <c:numRef>
              <c:f>Лист1!$B$4:$U$4</c:f>
              <c:numCache>
                <c:formatCode>General</c:formatCode>
                <c:ptCount val="20"/>
                <c:pt idx="0">
                  <c:v>76.06</c:v>
                </c:pt>
                <c:pt idx="1">
                  <c:v>87.72</c:v>
                </c:pt>
                <c:pt idx="2">
                  <c:v>59.74</c:v>
                </c:pt>
                <c:pt idx="3">
                  <c:v>61.8</c:v>
                </c:pt>
                <c:pt idx="4">
                  <c:v>77.17</c:v>
                </c:pt>
                <c:pt idx="5">
                  <c:v>87.36</c:v>
                </c:pt>
                <c:pt idx="6">
                  <c:v>63.12</c:v>
                </c:pt>
                <c:pt idx="7">
                  <c:v>74.510000000000005</c:v>
                </c:pt>
                <c:pt idx="8">
                  <c:v>54.22</c:v>
                </c:pt>
                <c:pt idx="9">
                  <c:v>85.68</c:v>
                </c:pt>
                <c:pt idx="10">
                  <c:v>64.23</c:v>
                </c:pt>
                <c:pt idx="11">
                  <c:v>77.680000000000007</c:v>
                </c:pt>
                <c:pt idx="12">
                  <c:v>61.69</c:v>
                </c:pt>
                <c:pt idx="13">
                  <c:v>72.2</c:v>
                </c:pt>
                <c:pt idx="14">
                  <c:v>70.819999999999993</c:v>
                </c:pt>
                <c:pt idx="15">
                  <c:v>76.930000000000007</c:v>
                </c:pt>
                <c:pt idx="16">
                  <c:v>84.39</c:v>
                </c:pt>
                <c:pt idx="17">
                  <c:v>82.14</c:v>
                </c:pt>
                <c:pt idx="18">
                  <c:v>84.72</c:v>
                </c:pt>
                <c:pt idx="19">
                  <c:v>73.069999999999993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38-4358-8D0A-A7A1A7DB6C83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"5"</c:v>
                </c:pt>
              </c:strCache>
            </c:strRef>
          </c:tx>
          <c:spPr>
            <a:ln w="3810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strRef>
              <c:f>Лист1!$B$1:$U$1</c:f>
              <c:strCache>
                <c:ptCount val="20"/>
                <c:pt idx="0">
                  <c:v>1,1</c:v>
                </c:pt>
                <c:pt idx="1">
                  <c:v>1,2</c:v>
                </c:pt>
                <c:pt idx="2">
                  <c:v>1,3</c:v>
                </c:pt>
                <c:pt idx="3">
                  <c:v>2,1</c:v>
                </c:pt>
                <c:pt idx="4">
                  <c:v>2,2</c:v>
                </c:pt>
                <c:pt idx="5">
                  <c:v>2,3</c:v>
                </c:pt>
                <c:pt idx="6">
                  <c:v>3,1</c:v>
                </c:pt>
                <c:pt idx="7">
                  <c:v>3,2</c:v>
                </c:pt>
                <c:pt idx="8">
                  <c:v>3,3</c:v>
                </c:pt>
                <c:pt idx="9">
                  <c:v>4,1</c:v>
                </c:pt>
                <c:pt idx="10">
                  <c:v>4,2</c:v>
                </c:pt>
                <c:pt idx="11">
                  <c:v>5,1</c:v>
                </c:pt>
                <c:pt idx="12">
                  <c:v>5,2</c:v>
                </c:pt>
                <c:pt idx="13">
                  <c:v>6,1</c:v>
                </c:pt>
                <c:pt idx="14">
                  <c:v>6,2</c:v>
                </c:pt>
                <c:pt idx="15">
                  <c:v>6,3</c:v>
                </c:pt>
                <c:pt idx="16">
                  <c:v>7,1</c:v>
                </c:pt>
                <c:pt idx="17">
                  <c:v>7,2</c:v>
                </c:pt>
                <c:pt idx="18">
                  <c:v>8,1</c:v>
                </c:pt>
                <c:pt idx="19">
                  <c:v>8,2</c:v>
                </c:pt>
              </c:strCache>
            </c:strRef>
          </c:cat>
          <c:val>
            <c:numRef>
              <c:f>Лист1!$B$5:$U$5</c:f>
              <c:numCache>
                <c:formatCode>General</c:formatCode>
                <c:ptCount val="20"/>
                <c:pt idx="0">
                  <c:v>91.54</c:v>
                </c:pt>
                <c:pt idx="1">
                  <c:v>97.66</c:v>
                </c:pt>
                <c:pt idx="2">
                  <c:v>85.63</c:v>
                </c:pt>
                <c:pt idx="3">
                  <c:v>90.09</c:v>
                </c:pt>
                <c:pt idx="4">
                  <c:v>94.77</c:v>
                </c:pt>
                <c:pt idx="5">
                  <c:v>96.55</c:v>
                </c:pt>
                <c:pt idx="6">
                  <c:v>88.31</c:v>
                </c:pt>
                <c:pt idx="7">
                  <c:v>98.33</c:v>
                </c:pt>
                <c:pt idx="8">
                  <c:v>90.2</c:v>
                </c:pt>
                <c:pt idx="9">
                  <c:v>97.33</c:v>
                </c:pt>
                <c:pt idx="10">
                  <c:v>89.2</c:v>
                </c:pt>
                <c:pt idx="11">
                  <c:v>91.65</c:v>
                </c:pt>
                <c:pt idx="12">
                  <c:v>83.37</c:v>
                </c:pt>
                <c:pt idx="13">
                  <c:v>92.2</c:v>
                </c:pt>
                <c:pt idx="14">
                  <c:v>91.09</c:v>
                </c:pt>
                <c:pt idx="15">
                  <c:v>94.88</c:v>
                </c:pt>
                <c:pt idx="16">
                  <c:v>90.31</c:v>
                </c:pt>
                <c:pt idx="17">
                  <c:v>95.32</c:v>
                </c:pt>
                <c:pt idx="18">
                  <c:v>98</c:v>
                </c:pt>
                <c:pt idx="19">
                  <c:v>91.87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D38-4358-8D0A-A7A1A7DB6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2419279"/>
        <c:axId val="930774991"/>
      </c:lineChart>
      <c:catAx>
        <c:axId val="16424192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Номер</a:t>
                </a:r>
                <a:r>
                  <a:rPr lang="ru-RU" baseline="0" dirty="0"/>
                  <a:t> задания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0774991"/>
        <c:crosses val="autoZero"/>
        <c:auto val="1"/>
        <c:lblAlgn val="ctr"/>
        <c:lblOffset val="100"/>
        <c:noMultiLvlLbl val="0"/>
      </c:catAx>
      <c:valAx>
        <c:axId val="93077499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выполнения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2419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365021215489268E-2"/>
          <c:y val="0.10127458820480974"/>
          <c:w val="0.96563497878451077"/>
          <c:h val="0.46329533585829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37.5</c:v>
                </c:pt>
                <c:pt idx="1">
                  <c:v>40.449999999999996</c:v>
                </c:pt>
                <c:pt idx="2">
                  <c:v>38.51</c:v>
                </c:pt>
                <c:pt idx="3">
                  <c:v>28.939999999999998</c:v>
                </c:pt>
                <c:pt idx="4">
                  <c:v>35.489999999999995</c:v>
                </c:pt>
                <c:pt idx="5">
                  <c:v>32.619999999999997</c:v>
                </c:pt>
                <c:pt idx="6">
                  <c:v>38.46</c:v>
                </c:pt>
                <c:pt idx="7">
                  <c:v>33.76</c:v>
                </c:pt>
                <c:pt idx="8">
                  <c:v>45.85</c:v>
                </c:pt>
                <c:pt idx="9">
                  <c:v>26.92</c:v>
                </c:pt>
                <c:pt idx="10">
                  <c:v>29.74</c:v>
                </c:pt>
                <c:pt idx="11">
                  <c:v>48.51</c:v>
                </c:pt>
                <c:pt idx="12">
                  <c:v>35</c:v>
                </c:pt>
                <c:pt idx="13">
                  <c:v>38.630000000000003</c:v>
                </c:pt>
                <c:pt idx="14">
                  <c:v>31.11</c:v>
                </c:pt>
                <c:pt idx="15">
                  <c:v>42.89</c:v>
                </c:pt>
                <c:pt idx="16">
                  <c:v>30.7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20-4448-93D3-948E35661C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44.61</c:v>
                </c:pt>
                <c:pt idx="1">
                  <c:v>40.76</c:v>
                </c:pt>
                <c:pt idx="2">
                  <c:v>44.47</c:v>
                </c:pt>
                <c:pt idx="3">
                  <c:v>29.29</c:v>
                </c:pt>
                <c:pt idx="4">
                  <c:v>32.380000000000003</c:v>
                </c:pt>
                <c:pt idx="5">
                  <c:v>42.86</c:v>
                </c:pt>
                <c:pt idx="6">
                  <c:v>54.900000000000006</c:v>
                </c:pt>
                <c:pt idx="7">
                  <c:v>37.14</c:v>
                </c:pt>
                <c:pt idx="8">
                  <c:v>40.67</c:v>
                </c:pt>
                <c:pt idx="9">
                  <c:v>20</c:v>
                </c:pt>
                <c:pt idx="10">
                  <c:v>38.549999999999997</c:v>
                </c:pt>
                <c:pt idx="11">
                  <c:v>14.350000000000001</c:v>
                </c:pt>
                <c:pt idx="12">
                  <c:v>34.049999999999997</c:v>
                </c:pt>
                <c:pt idx="13">
                  <c:v>37.04</c:v>
                </c:pt>
                <c:pt idx="14">
                  <c:v>45.46</c:v>
                </c:pt>
                <c:pt idx="15">
                  <c:v>19.329999999999998</c:v>
                </c:pt>
                <c:pt idx="16">
                  <c:v>23.080000000000002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20-4448-93D3-948E35661C9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42.85</c:v>
                </c:pt>
                <c:pt idx="1">
                  <c:v>44.49</c:v>
                </c:pt>
                <c:pt idx="2">
                  <c:v>39.42</c:v>
                </c:pt>
                <c:pt idx="3">
                  <c:v>37.659999999999997</c:v>
                </c:pt>
                <c:pt idx="4">
                  <c:v>55.17</c:v>
                </c:pt>
                <c:pt idx="5">
                  <c:v>53.95</c:v>
                </c:pt>
                <c:pt idx="6">
                  <c:v>38.979999999999997</c:v>
                </c:pt>
                <c:pt idx="7">
                  <c:v>26.830000000000002</c:v>
                </c:pt>
                <c:pt idx="8">
                  <c:v>47.25</c:v>
                </c:pt>
                <c:pt idx="9">
                  <c:v>37.840000000000003</c:v>
                </c:pt>
                <c:pt idx="10">
                  <c:v>42.5</c:v>
                </c:pt>
                <c:pt idx="11">
                  <c:v>49.61</c:v>
                </c:pt>
                <c:pt idx="12">
                  <c:v>27.27</c:v>
                </c:pt>
                <c:pt idx="13">
                  <c:v>21.69</c:v>
                </c:pt>
                <c:pt idx="14">
                  <c:v>52.629999999999995</c:v>
                </c:pt>
                <c:pt idx="15">
                  <c:v>28.74</c:v>
                </c:pt>
                <c:pt idx="16">
                  <c:v>30.84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20-4448-93D3-948E35661C9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Лист1!$E$2:$E$18</c:f>
              <c:numCache>
                <c:formatCode>General</c:formatCode>
                <c:ptCount val="17"/>
                <c:pt idx="0">
                  <c:v>28.57</c:v>
                </c:pt>
                <c:pt idx="1">
                  <c:v>42.82</c:v>
                </c:pt>
                <c:pt idx="2">
                  <c:v>48.3</c:v>
                </c:pt>
                <c:pt idx="3">
                  <c:v>34.92</c:v>
                </c:pt>
                <c:pt idx="4">
                  <c:v>41.76</c:v>
                </c:pt>
                <c:pt idx="5">
                  <c:v>50.489999999999995</c:v>
                </c:pt>
                <c:pt idx="6">
                  <c:v>43.25</c:v>
                </c:pt>
                <c:pt idx="7">
                  <c:v>40</c:v>
                </c:pt>
                <c:pt idx="8">
                  <c:v>43.9</c:v>
                </c:pt>
                <c:pt idx="9">
                  <c:v>53.33</c:v>
                </c:pt>
                <c:pt idx="10">
                  <c:v>25</c:v>
                </c:pt>
                <c:pt idx="11">
                  <c:v>26.78</c:v>
                </c:pt>
                <c:pt idx="12">
                  <c:v>33.340000000000003</c:v>
                </c:pt>
                <c:pt idx="13">
                  <c:v>45.33</c:v>
                </c:pt>
                <c:pt idx="14">
                  <c:v>40.22</c:v>
                </c:pt>
                <c:pt idx="15">
                  <c:v>32.380000000000003</c:v>
                </c:pt>
                <c:pt idx="16">
                  <c:v>49.150000000000006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86-4F73-954A-CC6E246C62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575536202323133E-2"/>
          <c:y val="0.1054614556848513"/>
          <c:w val="0.95142446379767687"/>
          <c:h val="0.446547258590313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31.79</c:v>
                </c:pt>
                <c:pt idx="1">
                  <c:v>30.91</c:v>
                </c:pt>
                <c:pt idx="2">
                  <c:v>42.11</c:v>
                </c:pt>
                <c:pt idx="3">
                  <c:v>48.42</c:v>
                </c:pt>
                <c:pt idx="4">
                  <c:v>49.730000000000004</c:v>
                </c:pt>
                <c:pt idx="5">
                  <c:v>43.78</c:v>
                </c:pt>
                <c:pt idx="6">
                  <c:v>60.660000000000004</c:v>
                </c:pt>
                <c:pt idx="7">
                  <c:v>35.24</c:v>
                </c:pt>
                <c:pt idx="8">
                  <c:v>24.19</c:v>
                </c:pt>
                <c:pt idx="9">
                  <c:v>55</c:v>
                </c:pt>
                <c:pt idx="10">
                  <c:v>26.85</c:v>
                </c:pt>
                <c:pt idx="11">
                  <c:v>36.26</c:v>
                </c:pt>
                <c:pt idx="12">
                  <c:v>31.9</c:v>
                </c:pt>
                <c:pt idx="13">
                  <c:v>33.51</c:v>
                </c:pt>
                <c:pt idx="14">
                  <c:v>35.79</c:v>
                </c:pt>
                <c:pt idx="15">
                  <c:v>48.76</c:v>
                </c:pt>
                <c:pt idx="16">
                  <c:v>34.269999999999996</c:v>
                </c:pt>
                <c:pt idx="17">
                  <c:v>52.989999999999995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54-4CAA-870E-E2B002DFDF0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Лист1!$C$2:$C$19</c:f>
              <c:numCache>
                <c:formatCode>General</c:formatCode>
                <c:ptCount val="18"/>
                <c:pt idx="0">
                  <c:v>34.82</c:v>
                </c:pt>
                <c:pt idx="1">
                  <c:v>17.82</c:v>
                </c:pt>
                <c:pt idx="2">
                  <c:v>34.96</c:v>
                </c:pt>
                <c:pt idx="3">
                  <c:v>26.05</c:v>
                </c:pt>
                <c:pt idx="4">
                  <c:v>64</c:v>
                </c:pt>
                <c:pt idx="5">
                  <c:v>48.33</c:v>
                </c:pt>
                <c:pt idx="6">
                  <c:v>41.28</c:v>
                </c:pt>
                <c:pt idx="7">
                  <c:v>34.92</c:v>
                </c:pt>
                <c:pt idx="8">
                  <c:v>16.07</c:v>
                </c:pt>
                <c:pt idx="9">
                  <c:v>38.630000000000003</c:v>
                </c:pt>
                <c:pt idx="10">
                  <c:v>46.46</c:v>
                </c:pt>
                <c:pt idx="11">
                  <c:v>46.28</c:v>
                </c:pt>
                <c:pt idx="12">
                  <c:v>47.52</c:v>
                </c:pt>
                <c:pt idx="13">
                  <c:v>22.52</c:v>
                </c:pt>
                <c:pt idx="14">
                  <c:v>35.76</c:v>
                </c:pt>
                <c:pt idx="15">
                  <c:v>35.549999999999997</c:v>
                </c:pt>
                <c:pt idx="16">
                  <c:v>40.29</c:v>
                </c:pt>
                <c:pt idx="17">
                  <c:v>56.85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54-4CAA-870E-E2B002DFDF0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Лист1!$D$2:$D$19</c:f>
              <c:numCache>
                <c:formatCode>General</c:formatCode>
                <c:ptCount val="18"/>
                <c:pt idx="0">
                  <c:v>54.13</c:v>
                </c:pt>
                <c:pt idx="1">
                  <c:v>32.35</c:v>
                </c:pt>
                <c:pt idx="2">
                  <c:v>44.120000000000005</c:v>
                </c:pt>
                <c:pt idx="3">
                  <c:v>28</c:v>
                </c:pt>
                <c:pt idx="4">
                  <c:v>47.54</c:v>
                </c:pt>
                <c:pt idx="5">
                  <c:v>35.21</c:v>
                </c:pt>
                <c:pt idx="6">
                  <c:v>53.7</c:v>
                </c:pt>
                <c:pt idx="7">
                  <c:v>33.340000000000003</c:v>
                </c:pt>
                <c:pt idx="8">
                  <c:v>31.71</c:v>
                </c:pt>
                <c:pt idx="9">
                  <c:v>44.06</c:v>
                </c:pt>
                <c:pt idx="10">
                  <c:v>39.129999999999995</c:v>
                </c:pt>
                <c:pt idx="11">
                  <c:v>38.35</c:v>
                </c:pt>
                <c:pt idx="12">
                  <c:v>40.589999999999996</c:v>
                </c:pt>
                <c:pt idx="13">
                  <c:v>50</c:v>
                </c:pt>
                <c:pt idx="14">
                  <c:v>42.01</c:v>
                </c:pt>
                <c:pt idx="15">
                  <c:v>46.67</c:v>
                </c:pt>
                <c:pt idx="16">
                  <c:v>52.5</c:v>
                </c:pt>
                <c:pt idx="17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54-4CAA-870E-E2B002DFDF0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Лист1!$E$2:$E$19</c:f>
              <c:numCache>
                <c:formatCode>General</c:formatCode>
                <c:ptCount val="18"/>
                <c:pt idx="0">
                  <c:v>56.760000000000005</c:v>
                </c:pt>
                <c:pt idx="1">
                  <c:v>43.5</c:v>
                </c:pt>
                <c:pt idx="2">
                  <c:v>46.550000000000004</c:v>
                </c:pt>
                <c:pt idx="3">
                  <c:v>29.310000000000002</c:v>
                </c:pt>
                <c:pt idx="4">
                  <c:v>63.019999999999996</c:v>
                </c:pt>
                <c:pt idx="5">
                  <c:v>52.81</c:v>
                </c:pt>
                <c:pt idx="6">
                  <c:v>47.54</c:v>
                </c:pt>
                <c:pt idx="7">
                  <c:v>37.5</c:v>
                </c:pt>
                <c:pt idx="8">
                  <c:v>24</c:v>
                </c:pt>
                <c:pt idx="9">
                  <c:v>48.89</c:v>
                </c:pt>
                <c:pt idx="10">
                  <c:v>27.27</c:v>
                </c:pt>
                <c:pt idx="11">
                  <c:v>53.68</c:v>
                </c:pt>
                <c:pt idx="12">
                  <c:v>13.56</c:v>
                </c:pt>
                <c:pt idx="13">
                  <c:v>45</c:v>
                </c:pt>
                <c:pt idx="14">
                  <c:v>44.85</c:v>
                </c:pt>
                <c:pt idx="15">
                  <c:v>36.67</c:v>
                </c:pt>
                <c:pt idx="16">
                  <c:v>46.89</c:v>
                </c:pt>
                <c:pt idx="17">
                  <c:v>58.88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4C-414F-98EA-00776615AE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774243014258593E-2"/>
          <c:y val="1.4034589582812998E-2"/>
          <c:w val="0.94769655888571347"/>
          <c:h val="0.849803565873130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1.1</c:v>
                </c:pt>
                <c:pt idx="1">
                  <c:v>1.2</c:v>
                </c:pt>
                <c:pt idx="2">
                  <c:v>2</c:v>
                </c:pt>
                <c:pt idx="3">
                  <c:v>3.1</c:v>
                </c:pt>
                <c:pt idx="4">
                  <c:v>3.2</c:v>
                </c:pt>
                <c:pt idx="5">
                  <c:v>4</c:v>
                </c:pt>
                <c:pt idx="6">
                  <c:v>5.1</c:v>
                </c:pt>
                <c:pt idx="7">
                  <c:v>5.2</c:v>
                </c:pt>
                <c:pt idx="8">
                  <c:v>6</c:v>
                </c:pt>
                <c:pt idx="9">
                  <c:v>7.1</c:v>
                </c:pt>
                <c:pt idx="10">
                  <c:v>7.2</c:v>
                </c:pt>
                <c:pt idx="11">
                  <c:v>8</c:v>
                </c:pt>
                <c:pt idx="12">
                  <c:v>9.1</c:v>
                </c:pt>
                <c:pt idx="13">
                  <c:v>9.2</c:v>
                </c:pt>
                <c:pt idx="14">
                  <c:v>9.3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81.540000000000006</c:v>
                </c:pt>
                <c:pt idx="1">
                  <c:v>52.01</c:v>
                </c:pt>
                <c:pt idx="2">
                  <c:v>65.819999999999993</c:v>
                </c:pt>
                <c:pt idx="3">
                  <c:v>76.03</c:v>
                </c:pt>
                <c:pt idx="4">
                  <c:v>68.87</c:v>
                </c:pt>
                <c:pt idx="5">
                  <c:v>78.02</c:v>
                </c:pt>
                <c:pt idx="6">
                  <c:v>75.459999999999994</c:v>
                </c:pt>
                <c:pt idx="7">
                  <c:v>58.17</c:v>
                </c:pt>
                <c:pt idx="8">
                  <c:v>71.75</c:v>
                </c:pt>
                <c:pt idx="9">
                  <c:v>70.48</c:v>
                </c:pt>
                <c:pt idx="10">
                  <c:v>73.25</c:v>
                </c:pt>
                <c:pt idx="11">
                  <c:v>63.43</c:v>
                </c:pt>
                <c:pt idx="12">
                  <c:v>58.63</c:v>
                </c:pt>
                <c:pt idx="13">
                  <c:v>36.93</c:v>
                </c:pt>
                <c:pt idx="14">
                  <c:v>44.12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29-4EC5-BF96-440F8094452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8234143615535066E-3"/>
                  <c:y val="-1.1778563015312134E-2"/>
                </c:manualLayout>
              </c:layout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9F-4C7D-91EC-59D15CFD1387}"/>
                </c:ext>
              </c:extLst>
            </c:dLbl>
            <c:dLbl>
              <c:idx val="1"/>
              <c:layout>
                <c:manualLayout>
                  <c:x val="5.5881531153953619E-3"/>
                  <c:y val="-1.1129660545353377E-2"/>
                </c:manualLayout>
              </c:layout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78-4056-A42A-19F41D082FC3}"/>
                </c:ext>
              </c:extLst>
            </c:dLbl>
            <c:dLbl>
              <c:idx val="3"/>
              <c:layout>
                <c:manualLayout>
                  <c:x val="5.5881531153953619E-3"/>
                  <c:y val="-1.55815247634947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78-4056-A42A-19F41D082FC3}"/>
                </c:ext>
              </c:extLst>
            </c:dLbl>
            <c:dLbl>
              <c:idx val="5"/>
              <c:spPr>
                <a:solidFill>
                  <a:srgbClr val="00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B56-4133-B33A-27B9F10525F6}"/>
                </c:ext>
              </c:extLst>
            </c:dLbl>
            <c:dLbl>
              <c:idx val="6"/>
              <c:layout>
                <c:manualLayout>
                  <c:x val="5.5881531153953211E-3"/>
                  <c:y val="-1.64899882214369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9F-4C7D-91EC-59D15CFD1387}"/>
                </c:ext>
              </c:extLst>
            </c:dLbl>
            <c:dLbl>
              <c:idx val="7"/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8B56-4133-B33A-27B9F10525F6}"/>
                </c:ext>
              </c:extLst>
            </c:dLbl>
            <c:dLbl>
              <c:idx val="9"/>
              <c:layout>
                <c:manualLayout>
                  <c:x val="6.7057837384744343E-3"/>
                  <c:y val="-9.42285041224979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9F-4C7D-91EC-59D15CFD1387}"/>
                </c:ext>
              </c:extLst>
            </c:dLbl>
            <c:dLbl>
              <c:idx val="10"/>
              <c:layout>
                <c:manualLayout>
                  <c:x val="6.7057837384744343E-3"/>
                  <c:y val="-1.1129660545353387E-2"/>
                </c:manualLayout>
              </c:layout>
              <c:spPr>
                <a:solidFill>
                  <a:srgbClr val="00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78-4056-A42A-19F41D082FC3}"/>
                </c:ext>
              </c:extLst>
            </c:dLbl>
            <c:dLbl>
              <c:idx val="11"/>
              <c:layout>
                <c:manualLayout>
                  <c:x val="3.3528918692371352E-3"/>
                  <c:y val="-3.33889816360601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78-4056-A42A-19F41D082FC3}"/>
                </c:ext>
              </c:extLst>
            </c:dLbl>
            <c:dLbl>
              <c:idx val="12"/>
              <c:layout>
                <c:manualLayout>
                  <c:x val="4.4705224923162071E-3"/>
                  <c:y val="-7.06713780918727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9F-4C7D-91EC-59D15CFD1387}"/>
                </c:ext>
              </c:extLst>
            </c:dLbl>
            <c:dLbl>
              <c:idx val="13"/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B56-4133-B33A-27B9F10525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1.1</c:v>
                </c:pt>
                <c:pt idx="1">
                  <c:v>1.2</c:v>
                </c:pt>
                <c:pt idx="2">
                  <c:v>2</c:v>
                </c:pt>
                <c:pt idx="3">
                  <c:v>3.1</c:v>
                </c:pt>
                <c:pt idx="4">
                  <c:v>3.2</c:v>
                </c:pt>
                <c:pt idx="5">
                  <c:v>4</c:v>
                </c:pt>
                <c:pt idx="6">
                  <c:v>5.1</c:v>
                </c:pt>
                <c:pt idx="7">
                  <c:v>5.2</c:v>
                </c:pt>
                <c:pt idx="8">
                  <c:v>6</c:v>
                </c:pt>
                <c:pt idx="9">
                  <c:v>7.1</c:v>
                </c:pt>
                <c:pt idx="10">
                  <c:v>7.2</c:v>
                </c:pt>
                <c:pt idx="11">
                  <c:v>8</c:v>
                </c:pt>
                <c:pt idx="12">
                  <c:v>9.1</c:v>
                </c:pt>
                <c:pt idx="13">
                  <c:v>9.2</c:v>
                </c:pt>
                <c:pt idx="14">
                  <c:v>9.3</c:v>
                </c:pt>
              </c:strCache>
            </c:strRef>
          </c:cat>
          <c:val>
            <c:numRef>
              <c:f>Лист1!$C$2:$C$16</c:f>
              <c:numCache>
                <c:formatCode>General</c:formatCode>
                <c:ptCount val="15"/>
                <c:pt idx="0">
                  <c:v>80.72</c:v>
                </c:pt>
                <c:pt idx="1">
                  <c:v>47.78</c:v>
                </c:pt>
                <c:pt idx="2">
                  <c:v>67.790000000000006</c:v>
                </c:pt>
                <c:pt idx="3">
                  <c:v>73.010000000000005</c:v>
                </c:pt>
                <c:pt idx="4">
                  <c:v>68.239999999999995</c:v>
                </c:pt>
                <c:pt idx="5">
                  <c:v>79.099999999999994</c:v>
                </c:pt>
                <c:pt idx="6">
                  <c:v>73.22</c:v>
                </c:pt>
                <c:pt idx="7">
                  <c:v>54.92</c:v>
                </c:pt>
                <c:pt idx="8">
                  <c:v>73.540000000000006</c:v>
                </c:pt>
                <c:pt idx="9">
                  <c:v>69.790000000000006</c:v>
                </c:pt>
                <c:pt idx="10">
                  <c:v>73.59</c:v>
                </c:pt>
                <c:pt idx="11">
                  <c:v>60.37</c:v>
                </c:pt>
                <c:pt idx="12">
                  <c:v>53.33</c:v>
                </c:pt>
                <c:pt idx="13">
                  <c:v>31.97</c:v>
                </c:pt>
                <c:pt idx="14">
                  <c:v>40.86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29-4EC5-BF96-440F809445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8.9600000000000009</c:v>
                </c:pt>
                <c:pt idx="1">
                  <c:v>41.75</c:v>
                </c:pt>
                <c:pt idx="2">
                  <c:v>38.32</c:v>
                </c:pt>
                <c:pt idx="3">
                  <c:v>10.96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E1-466E-8EEF-FEE9CE156BC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9.86</c:v>
                </c:pt>
                <c:pt idx="1">
                  <c:v>46.11</c:v>
                </c:pt>
                <c:pt idx="2">
                  <c:v>35.729999999999997</c:v>
                </c:pt>
                <c:pt idx="3">
                  <c:v>8.31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E1-466E-8EEF-FEE9CE156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Оценка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53-4856-BFFC-5006E3CE95D0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53-4856-BFFC-5006E3CE95D0}"/>
              </c:ext>
            </c:extLst>
          </c:dPt>
          <c:dPt>
            <c:idx val="1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E53-4856-BFFC-5006E3CE95D0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ED2-48E7-9E8A-D14743DFF069}"/>
              </c:ext>
            </c:extLst>
          </c:dPt>
          <c:dPt>
            <c:idx val="1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8131-4FA2-8CD0-D796E5FB13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Лист1!$B$1:$W$1</c:f>
              <c:strCache>
                <c:ptCount val="2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</c:strCache>
            </c:strRef>
          </c:cat>
          <c:val>
            <c:numRef>
              <c:f>Лист1!$B$2:$W$2</c:f>
              <c:numCache>
                <c:formatCode>General</c:formatCode>
                <c:ptCount val="22"/>
                <c:pt idx="0">
                  <c:v>0.1</c:v>
                </c:pt>
                <c:pt idx="1">
                  <c:v>0.3</c:v>
                </c:pt>
                <c:pt idx="2">
                  <c:v>0.7</c:v>
                </c:pt>
                <c:pt idx="3">
                  <c:v>0.9</c:v>
                </c:pt>
                <c:pt idx="4">
                  <c:v>1.1000000000000001</c:v>
                </c:pt>
                <c:pt idx="5">
                  <c:v>1.5</c:v>
                </c:pt>
                <c:pt idx="6">
                  <c:v>1.6</c:v>
                </c:pt>
                <c:pt idx="7">
                  <c:v>1.7</c:v>
                </c:pt>
                <c:pt idx="8">
                  <c:v>1.8</c:v>
                </c:pt>
                <c:pt idx="9">
                  <c:v>15.5</c:v>
                </c:pt>
                <c:pt idx="10">
                  <c:v>9.9</c:v>
                </c:pt>
                <c:pt idx="11">
                  <c:v>8.3000000000000007</c:v>
                </c:pt>
                <c:pt idx="12">
                  <c:v>6.8</c:v>
                </c:pt>
                <c:pt idx="13">
                  <c:v>5.7</c:v>
                </c:pt>
                <c:pt idx="14">
                  <c:v>12</c:v>
                </c:pt>
                <c:pt idx="15">
                  <c:v>8.6999999999999993</c:v>
                </c:pt>
                <c:pt idx="16">
                  <c:v>6.7</c:v>
                </c:pt>
                <c:pt idx="17">
                  <c:v>4.5999999999999996</c:v>
                </c:pt>
                <c:pt idx="18">
                  <c:v>3.7</c:v>
                </c:pt>
                <c:pt idx="19">
                  <c:v>4.7</c:v>
                </c:pt>
                <c:pt idx="20">
                  <c:v>2.8</c:v>
                </c:pt>
                <c:pt idx="21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53-4856-BFFC-5006E3CE95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7307808"/>
        <c:axId val="1862703616"/>
      </c:barChart>
      <c:catAx>
        <c:axId val="1717307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первичный</a:t>
                </a:r>
                <a:r>
                  <a:rPr lang="ru-RU" baseline="0"/>
                  <a:t> балл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2703616"/>
        <c:crosses val="autoZero"/>
        <c:auto val="1"/>
        <c:lblAlgn val="ctr"/>
        <c:lblOffset val="100"/>
        <c:noMultiLvlLbl val="0"/>
      </c:catAx>
      <c:valAx>
        <c:axId val="186270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участников, набравших первичный</a:t>
                </a:r>
                <a:r>
                  <a:rPr lang="ru-RU" baseline="0" dirty="0"/>
                  <a:t> балл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73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12.42</c:v>
                </c:pt>
                <c:pt idx="1">
                  <c:v>44.93</c:v>
                </c:pt>
                <c:pt idx="2">
                  <c:v>34.56</c:v>
                </c:pt>
                <c:pt idx="3">
                  <c:v>8.09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E1-466E-8EEF-FEE9CE156BC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13.26</c:v>
                </c:pt>
                <c:pt idx="1">
                  <c:v>48.31</c:v>
                </c:pt>
                <c:pt idx="2">
                  <c:v>31.65</c:v>
                </c:pt>
                <c:pt idx="3">
                  <c:v>6.77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E1-466E-8EEF-FEE9CE156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"2"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Лист1!$B$1:$P$1</c:f>
              <c:strCache>
                <c:ptCount val="15"/>
                <c:pt idx="0">
                  <c:v>1,1</c:v>
                </c:pt>
                <c:pt idx="1">
                  <c:v>1,2</c:v>
                </c:pt>
                <c:pt idx="2">
                  <c:v>2</c:v>
                </c:pt>
                <c:pt idx="3">
                  <c:v>3,1</c:v>
                </c:pt>
                <c:pt idx="4">
                  <c:v>3,2</c:v>
                </c:pt>
                <c:pt idx="5">
                  <c:v>4</c:v>
                </c:pt>
                <c:pt idx="6">
                  <c:v>5,1</c:v>
                </c:pt>
                <c:pt idx="7">
                  <c:v>5,2</c:v>
                </c:pt>
                <c:pt idx="8">
                  <c:v>6</c:v>
                </c:pt>
                <c:pt idx="9">
                  <c:v>7,1</c:v>
                </c:pt>
                <c:pt idx="10">
                  <c:v>7,2</c:v>
                </c:pt>
                <c:pt idx="11">
                  <c:v>8</c:v>
                </c:pt>
                <c:pt idx="12">
                  <c:v>9,1</c:v>
                </c:pt>
                <c:pt idx="13">
                  <c:v>9,2</c:v>
                </c:pt>
                <c:pt idx="14">
                  <c:v>9,3</c:v>
                </c:pt>
              </c:strCache>
            </c:strRef>
          </c:cat>
          <c:val>
            <c:numRef>
              <c:f>Лист1!$B$2:$P$2</c:f>
              <c:numCache>
                <c:formatCode>General</c:formatCode>
                <c:ptCount val="15"/>
                <c:pt idx="0">
                  <c:v>51.5</c:v>
                </c:pt>
                <c:pt idx="1">
                  <c:v>15.46</c:v>
                </c:pt>
                <c:pt idx="2">
                  <c:v>38.1</c:v>
                </c:pt>
                <c:pt idx="3">
                  <c:v>40.21</c:v>
                </c:pt>
                <c:pt idx="4">
                  <c:v>25.22</c:v>
                </c:pt>
                <c:pt idx="5">
                  <c:v>48.32</c:v>
                </c:pt>
                <c:pt idx="6">
                  <c:v>38.979999999999997</c:v>
                </c:pt>
                <c:pt idx="7">
                  <c:v>13.76</c:v>
                </c:pt>
                <c:pt idx="8">
                  <c:v>40.21</c:v>
                </c:pt>
                <c:pt idx="9">
                  <c:v>34.299999999999997</c:v>
                </c:pt>
                <c:pt idx="10">
                  <c:v>31.04</c:v>
                </c:pt>
                <c:pt idx="11">
                  <c:v>24.87</c:v>
                </c:pt>
                <c:pt idx="12">
                  <c:v>9.52</c:v>
                </c:pt>
                <c:pt idx="13">
                  <c:v>4.82</c:v>
                </c:pt>
                <c:pt idx="14">
                  <c:v>4.9400000000000004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38-4358-8D0A-A7A1A7DB6C83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"3"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Лист1!$B$1:$P$1</c:f>
              <c:strCache>
                <c:ptCount val="15"/>
                <c:pt idx="0">
                  <c:v>1,1</c:v>
                </c:pt>
                <c:pt idx="1">
                  <c:v>1,2</c:v>
                </c:pt>
                <c:pt idx="2">
                  <c:v>2</c:v>
                </c:pt>
                <c:pt idx="3">
                  <c:v>3,1</c:v>
                </c:pt>
                <c:pt idx="4">
                  <c:v>3,2</c:v>
                </c:pt>
                <c:pt idx="5">
                  <c:v>4</c:v>
                </c:pt>
                <c:pt idx="6">
                  <c:v>5,1</c:v>
                </c:pt>
                <c:pt idx="7">
                  <c:v>5,2</c:v>
                </c:pt>
                <c:pt idx="8">
                  <c:v>6</c:v>
                </c:pt>
                <c:pt idx="9">
                  <c:v>7,1</c:v>
                </c:pt>
                <c:pt idx="10">
                  <c:v>7,2</c:v>
                </c:pt>
                <c:pt idx="11">
                  <c:v>8</c:v>
                </c:pt>
                <c:pt idx="12">
                  <c:v>9,1</c:v>
                </c:pt>
                <c:pt idx="13">
                  <c:v>9,2</c:v>
                </c:pt>
                <c:pt idx="14">
                  <c:v>9,3</c:v>
                </c:pt>
              </c:strCache>
            </c:strRef>
          </c:cat>
          <c:val>
            <c:numRef>
              <c:f>Лист1!$B$3:$P$3</c:f>
              <c:numCache>
                <c:formatCode>General</c:formatCode>
                <c:ptCount val="15"/>
                <c:pt idx="0">
                  <c:v>75.569999999999993</c:v>
                </c:pt>
                <c:pt idx="1">
                  <c:v>35.26</c:v>
                </c:pt>
                <c:pt idx="2">
                  <c:v>66.33</c:v>
                </c:pt>
                <c:pt idx="3">
                  <c:v>67.72</c:v>
                </c:pt>
                <c:pt idx="4">
                  <c:v>60.48</c:v>
                </c:pt>
                <c:pt idx="5">
                  <c:v>77.900000000000006</c:v>
                </c:pt>
                <c:pt idx="6">
                  <c:v>65.72</c:v>
                </c:pt>
                <c:pt idx="7">
                  <c:v>42.31</c:v>
                </c:pt>
                <c:pt idx="8">
                  <c:v>72.849999999999994</c:v>
                </c:pt>
                <c:pt idx="9">
                  <c:v>62.42</c:v>
                </c:pt>
                <c:pt idx="10">
                  <c:v>66.819999999999993</c:v>
                </c:pt>
                <c:pt idx="11">
                  <c:v>54.41</c:v>
                </c:pt>
                <c:pt idx="12">
                  <c:v>35.630000000000003</c:v>
                </c:pt>
                <c:pt idx="13">
                  <c:v>15.35</c:v>
                </c:pt>
                <c:pt idx="14">
                  <c:v>20.14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38-4358-8D0A-A7A1A7DB6C83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"4"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Лист1!$B$1:$P$1</c:f>
              <c:strCache>
                <c:ptCount val="15"/>
                <c:pt idx="0">
                  <c:v>1,1</c:v>
                </c:pt>
                <c:pt idx="1">
                  <c:v>1,2</c:v>
                </c:pt>
                <c:pt idx="2">
                  <c:v>2</c:v>
                </c:pt>
                <c:pt idx="3">
                  <c:v>3,1</c:v>
                </c:pt>
                <c:pt idx="4">
                  <c:v>3,2</c:v>
                </c:pt>
                <c:pt idx="5">
                  <c:v>4</c:v>
                </c:pt>
                <c:pt idx="6">
                  <c:v>5,1</c:v>
                </c:pt>
                <c:pt idx="7">
                  <c:v>5,2</c:v>
                </c:pt>
                <c:pt idx="8">
                  <c:v>6</c:v>
                </c:pt>
                <c:pt idx="9">
                  <c:v>7,1</c:v>
                </c:pt>
                <c:pt idx="10">
                  <c:v>7,2</c:v>
                </c:pt>
                <c:pt idx="11">
                  <c:v>8</c:v>
                </c:pt>
                <c:pt idx="12">
                  <c:v>9,1</c:v>
                </c:pt>
                <c:pt idx="13">
                  <c:v>9,2</c:v>
                </c:pt>
                <c:pt idx="14">
                  <c:v>9,3</c:v>
                </c:pt>
              </c:strCache>
            </c:strRef>
          </c:cat>
          <c:val>
            <c:numRef>
              <c:f>Лист1!$B$4:$P$4</c:f>
              <c:numCache>
                <c:formatCode>General</c:formatCode>
                <c:ptCount val="15"/>
                <c:pt idx="0">
                  <c:v>91.24</c:v>
                </c:pt>
                <c:pt idx="1">
                  <c:v>62.73</c:v>
                </c:pt>
                <c:pt idx="2">
                  <c:v>73.33</c:v>
                </c:pt>
                <c:pt idx="3">
                  <c:v>83.75</c:v>
                </c:pt>
                <c:pt idx="4">
                  <c:v>83.45</c:v>
                </c:pt>
                <c:pt idx="5">
                  <c:v>85.84</c:v>
                </c:pt>
                <c:pt idx="6">
                  <c:v>86.81</c:v>
                </c:pt>
                <c:pt idx="7">
                  <c:v>73.239999999999995</c:v>
                </c:pt>
                <c:pt idx="8">
                  <c:v>78.98</c:v>
                </c:pt>
                <c:pt idx="9">
                  <c:v>82.73</c:v>
                </c:pt>
                <c:pt idx="10">
                  <c:v>88.42</c:v>
                </c:pt>
                <c:pt idx="11">
                  <c:v>71.63</c:v>
                </c:pt>
                <c:pt idx="12">
                  <c:v>78.2</c:v>
                </c:pt>
                <c:pt idx="13">
                  <c:v>48.24</c:v>
                </c:pt>
                <c:pt idx="14">
                  <c:v>65.06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38-4358-8D0A-A7A1A7DB6C83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"5"</c:v>
                </c:pt>
              </c:strCache>
            </c:strRef>
          </c:tx>
          <c:spPr>
            <a:ln w="3810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strRef>
              <c:f>Лист1!$B$1:$P$1</c:f>
              <c:strCache>
                <c:ptCount val="15"/>
                <c:pt idx="0">
                  <c:v>1,1</c:v>
                </c:pt>
                <c:pt idx="1">
                  <c:v>1,2</c:v>
                </c:pt>
                <c:pt idx="2">
                  <c:v>2</c:v>
                </c:pt>
                <c:pt idx="3">
                  <c:v>3,1</c:v>
                </c:pt>
                <c:pt idx="4">
                  <c:v>3,2</c:v>
                </c:pt>
                <c:pt idx="5">
                  <c:v>4</c:v>
                </c:pt>
                <c:pt idx="6">
                  <c:v>5,1</c:v>
                </c:pt>
                <c:pt idx="7">
                  <c:v>5,2</c:v>
                </c:pt>
                <c:pt idx="8">
                  <c:v>6</c:v>
                </c:pt>
                <c:pt idx="9">
                  <c:v>7,1</c:v>
                </c:pt>
                <c:pt idx="10">
                  <c:v>7,2</c:v>
                </c:pt>
                <c:pt idx="11">
                  <c:v>8</c:v>
                </c:pt>
                <c:pt idx="12">
                  <c:v>9,1</c:v>
                </c:pt>
                <c:pt idx="13">
                  <c:v>9,2</c:v>
                </c:pt>
                <c:pt idx="14">
                  <c:v>9,3</c:v>
                </c:pt>
              </c:strCache>
            </c:strRef>
          </c:cat>
          <c:val>
            <c:numRef>
              <c:f>Лист1!$B$5:$P$5</c:f>
              <c:numCache>
                <c:formatCode>General</c:formatCode>
                <c:ptCount val="15"/>
                <c:pt idx="0">
                  <c:v>98.12</c:v>
                </c:pt>
                <c:pt idx="1">
                  <c:v>90.86</c:v>
                </c:pt>
                <c:pt idx="2">
                  <c:v>85.77</c:v>
                </c:pt>
                <c:pt idx="3">
                  <c:v>94.87</c:v>
                </c:pt>
                <c:pt idx="4">
                  <c:v>95.82</c:v>
                </c:pt>
                <c:pt idx="5">
                  <c:v>93.1</c:v>
                </c:pt>
                <c:pt idx="6">
                  <c:v>96.44</c:v>
                </c:pt>
                <c:pt idx="7">
                  <c:v>94.98</c:v>
                </c:pt>
                <c:pt idx="8">
                  <c:v>92.89</c:v>
                </c:pt>
                <c:pt idx="9">
                  <c:v>95.92</c:v>
                </c:pt>
                <c:pt idx="10">
                  <c:v>97.28</c:v>
                </c:pt>
                <c:pt idx="11">
                  <c:v>85.36</c:v>
                </c:pt>
                <c:pt idx="12">
                  <c:v>98.95</c:v>
                </c:pt>
                <c:pt idx="13">
                  <c:v>87.94</c:v>
                </c:pt>
                <c:pt idx="14">
                  <c:v>96.23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D38-4358-8D0A-A7A1A7DB6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2419279"/>
        <c:axId val="930774991"/>
      </c:lineChart>
      <c:catAx>
        <c:axId val="16424192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Номер</a:t>
                </a:r>
                <a:r>
                  <a:rPr lang="ru-RU" baseline="0" dirty="0"/>
                  <a:t> задания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0774991"/>
        <c:crosses val="autoZero"/>
        <c:auto val="1"/>
        <c:lblAlgn val="ctr"/>
        <c:lblOffset val="100"/>
        <c:noMultiLvlLbl val="0"/>
      </c:catAx>
      <c:valAx>
        <c:axId val="93077499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выполнения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2419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53-4856-BFFC-5006E3CE95D0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53-4856-BFFC-5006E3CE95D0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E53-4856-BFFC-5006E3CE95D0}"/>
              </c:ext>
            </c:extLst>
          </c:dPt>
          <c:dPt>
            <c:idx val="2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AC0E-4547-B3F0-9CF274F1286E}"/>
              </c:ext>
            </c:extLst>
          </c:dPt>
          <c:dPt>
            <c:idx val="3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C0E-4547-B3F0-9CF274F1286E}"/>
              </c:ext>
            </c:extLst>
          </c:dPt>
          <c:dPt>
            <c:idx val="4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AC0E-4547-B3F0-9CF274F1286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Лист1!$B$1:$AW$1</c:f>
              <c:strCache>
                <c:ptCount val="4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</c:strCache>
            </c:strRef>
          </c:cat>
          <c:val>
            <c:numRef>
              <c:f>Лист1!$B$2:$AW$2</c:f>
              <c:numCache>
                <c:formatCode>General</c:formatCode>
                <c:ptCount val="48"/>
                <c:pt idx="0">
                  <c:v>0.1</c:v>
                </c:pt>
                <c:pt idx="1">
                  <c:v>0.1</c:v>
                </c:pt>
                <c:pt idx="2">
                  <c:v>0.2</c:v>
                </c:pt>
                <c:pt idx="3">
                  <c:v>0.2</c:v>
                </c:pt>
                <c:pt idx="4">
                  <c:v>0.3</c:v>
                </c:pt>
                <c:pt idx="5">
                  <c:v>0.3</c:v>
                </c:pt>
                <c:pt idx="6">
                  <c:v>0.5</c:v>
                </c:pt>
                <c:pt idx="7">
                  <c:v>0.6</c:v>
                </c:pt>
                <c:pt idx="8">
                  <c:v>0.6</c:v>
                </c:pt>
                <c:pt idx="9">
                  <c:v>0.8</c:v>
                </c:pt>
                <c:pt idx="10">
                  <c:v>0.7</c:v>
                </c:pt>
                <c:pt idx="11">
                  <c:v>0.7</c:v>
                </c:pt>
                <c:pt idx="12">
                  <c:v>0.8</c:v>
                </c:pt>
                <c:pt idx="13">
                  <c:v>0.8</c:v>
                </c:pt>
                <c:pt idx="14">
                  <c:v>0.9</c:v>
                </c:pt>
                <c:pt idx="15">
                  <c:v>0.9</c:v>
                </c:pt>
                <c:pt idx="16">
                  <c:v>0.9</c:v>
                </c:pt>
                <c:pt idx="17">
                  <c:v>0.9</c:v>
                </c:pt>
                <c:pt idx="18">
                  <c:v>0.8</c:v>
                </c:pt>
                <c:pt idx="19">
                  <c:v>0.7</c:v>
                </c:pt>
                <c:pt idx="20">
                  <c:v>0.7</c:v>
                </c:pt>
                <c:pt idx="21">
                  <c:v>0.7</c:v>
                </c:pt>
                <c:pt idx="22">
                  <c:v>8.3000000000000007</c:v>
                </c:pt>
                <c:pt idx="23">
                  <c:v>6.8</c:v>
                </c:pt>
                <c:pt idx="24">
                  <c:v>6.2</c:v>
                </c:pt>
                <c:pt idx="25">
                  <c:v>5.2</c:v>
                </c:pt>
                <c:pt idx="26">
                  <c:v>4.7</c:v>
                </c:pt>
                <c:pt idx="27">
                  <c:v>4</c:v>
                </c:pt>
                <c:pt idx="28">
                  <c:v>3.7</c:v>
                </c:pt>
                <c:pt idx="29">
                  <c:v>3.5</c:v>
                </c:pt>
                <c:pt idx="30">
                  <c:v>3</c:v>
                </c:pt>
                <c:pt idx="31">
                  <c:v>2.9</c:v>
                </c:pt>
                <c:pt idx="32">
                  <c:v>5.2</c:v>
                </c:pt>
                <c:pt idx="33">
                  <c:v>4.3</c:v>
                </c:pt>
                <c:pt idx="34">
                  <c:v>4.0999999999999996</c:v>
                </c:pt>
                <c:pt idx="35">
                  <c:v>3.7</c:v>
                </c:pt>
                <c:pt idx="36">
                  <c:v>3.2</c:v>
                </c:pt>
                <c:pt idx="37">
                  <c:v>3.1</c:v>
                </c:pt>
                <c:pt idx="38">
                  <c:v>2.5</c:v>
                </c:pt>
                <c:pt idx="39">
                  <c:v>2.2999999999999998</c:v>
                </c:pt>
                <c:pt idx="40">
                  <c:v>1.8</c:v>
                </c:pt>
                <c:pt idx="41">
                  <c:v>1.4</c:v>
                </c:pt>
                <c:pt idx="42">
                  <c:v>2.2000000000000002</c:v>
                </c:pt>
                <c:pt idx="43">
                  <c:v>1.7</c:v>
                </c:pt>
                <c:pt idx="44">
                  <c:v>1.2</c:v>
                </c:pt>
                <c:pt idx="45">
                  <c:v>0.8</c:v>
                </c:pt>
                <c:pt idx="46">
                  <c:v>0.5</c:v>
                </c:pt>
                <c:pt idx="47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53-4856-BFFC-5006E3CE95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7307808"/>
        <c:axId val="1862703616"/>
      </c:barChart>
      <c:catAx>
        <c:axId val="1717307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первичный</a:t>
                </a:r>
                <a:r>
                  <a:rPr lang="ru-RU" baseline="0"/>
                  <a:t> балл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0.46331820802771362"/>
              <c:y val="0.951036108197502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2703616"/>
        <c:crosses val="autoZero"/>
        <c:auto val="1"/>
        <c:lblAlgn val="ctr"/>
        <c:lblOffset val="100"/>
        <c:noMultiLvlLbl val="0"/>
      </c:catAx>
      <c:valAx>
        <c:axId val="186270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 участников, набравших первичный</a:t>
                </a:r>
                <a:r>
                  <a:rPr lang="ru-RU" baseline="0" dirty="0"/>
                  <a:t> балл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6.6552043435950991E-3"/>
              <c:y val="0.272679917811701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73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"2"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Лист1!$B$1:$Z$1</c:f>
              <c:strCache>
                <c:ptCount val="25"/>
                <c:pt idx="0">
                  <c:v>1K1</c:v>
                </c:pt>
                <c:pt idx="1">
                  <c:v>1K2</c:v>
                </c:pt>
                <c:pt idx="2">
                  <c:v>1K3</c:v>
                </c:pt>
                <c:pt idx="3">
                  <c:v>2K1</c:v>
                </c:pt>
                <c:pt idx="4">
                  <c:v>2K2</c:v>
                </c:pt>
                <c:pt idx="5">
                  <c:v>2K3</c:v>
                </c:pt>
                <c:pt idx="6">
                  <c:v>2K4</c:v>
                </c:pt>
                <c:pt idx="7">
                  <c:v>3,1</c:v>
                </c:pt>
                <c:pt idx="8">
                  <c:v>3,2</c:v>
                </c:pt>
                <c:pt idx="9">
                  <c:v>4,1</c:v>
                </c:pt>
                <c:pt idx="10">
                  <c:v>4,2</c:v>
                </c:pt>
                <c:pt idx="11">
                  <c:v>5</c:v>
                </c:pt>
                <c:pt idx="12">
                  <c:v>6</c:v>
                </c:pt>
                <c:pt idx="13">
                  <c:v>7,1</c:v>
                </c:pt>
                <c:pt idx="14">
                  <c:v>7,2</c:v>
                </c:pt>
                <c:pt idx="15">
                  <c:v>8,1</c:v>
                </c:pt>
                <c:pt idx="16">
                  <c:v>8,2</c:v>
                </c:pt>
                <c:pt idx="17">
                  <c:v>9</c:v>
                </c:pt>
                <c:pt idx="18">
                  <c:v>10</c:v>
                </c:pt>
                <c:pt idx="19">
                  <c:v>11,1</c:v>
                </c:pt>
                <c:pt idx="20">
                  <c:v>11,2</c:v>
                </c:pt>
                <c:pt idx="21">
                  <c:v>12</c:v>
                </c:pt>
                <c:pt idx="22">
                  <c:v>13,1</c:v>
                </c:pt>
                <c:pt idx="23">
                  <c:v>13,2</c:v>
                </c:pt>
                <c:pt idx="24">
                  <c:v>14</c:v>
                </c:pt>
              </c:strCache>
            </c:strRef>
          </c:cat>
          <c:val>
            <c:numRef>
              <c:f>Лист1!$B$2:$Z$2</c:f>
              <c:numCache>
                <c:formatCode>General</c:formatCode>
                <c:ptCount val="25"/>
                <c:pt idx="0">
                  <c:v>28.32</c:v>
                </c:pt>
                <c:pt idx="1">
                  <c:v>16.96</c:v>
                </c:pt>
                <c:pt idx="2">
                  <c:v>77.400000000000006</c:v>
                </c:pt>
                <c:pt idx="3">
                  <c:v>48.44</c:v>
                </c:pt>
                <c:pt idx="4">
                  <c:v>17.28</c:v>
                </c:pt>
                <c:pt idx="5">
                  <c:v>12.67</c:v>
                </c:pt>
                <c:pt idx="6">
                  <c:v>15.32</c:v>
                </c:pt>
                <c:pt idx="7">
                  <c:v>25.2</c:v>
                </c:pt>
                <c:pt idx="8">
                  <c:v>20.47</c:v>
                </c:pt>
                <c:pt idx="9">
                  <c:v>25.54</c:v>
                </c:pt>
                <c:pt idx="10">
                  <c:v>26.81</c:v>
                </c:pt>
                <c:pt idx="11">
                  <c:v>46.15</c:v>
                </c:pt>
                <c:pt idx="12">
                  <c:v>17.38</c:v>
                </c:pt>
                <c:pt idx="13">
                  <c:v>29.98</c:v>
                </c:pt>
                <c:pt idx="14">
                  <c:v>12.01</c:v>
                </c:pt>
                <c:pt idx="15">
                  <c:v>31.8</c:v>
                </c:pt>
                <c:pt idx="16">
                  <c:v>11.59</c:v>
                </c:pt>
                <c:pt idx="17">
                  <c:v>24.06</c:v>
                </c:pt>
                <c:pt idx="18">
                  <c:v>33.450000000000003</c:v>
                </c:pt>
                <c:pt idx="19">
                  <c:v>26.74</c:v>
                </c:pt>
                <c:pt idx="20">
                  <c:v>12.37</c:v>
                </c:pt>
                <c:pt idx="21">
                  <c:v>41.9</c:v>
                </c:pt>
                <c:pt idx="22">
                  <c:v>28.67</c:v>
                </c:pt>
                <c:pt idx="23">
                  <c:v>20.21</c:v>
                </c:pt>
                <c:pt idx="24">
                  <c:v>38.96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38-4358-8D0A-A7A1A7DB6C83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"3"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Лист1!$B$1:$Z$1</c:f>
              <c:strCache>
                <c:ptCount val="25"/>
                <c:pt idx="0">
                  <c:v>1K1</c:v>
                </c:pt>
                <c:pt idx="1">
                  <c:v>1K2</c:v>
                </c:pt>
                <c:pt idx="2">
                  <c:v>1K3</c:v>
                </c:pt>
                <c:pt idx="3">
                  <c:v>2K1</c:v>
                </c:pt>
                <c:pt idx="4">
                  <c:v>2K2</c:v>
                </c:pt>
                <c:pt idx="5">
                  <c:v>2K3</c:v>
                </c:pt>
                <c:pt idx="6">
                  <c:v>2K4</c:v>
                </c:pt>
                <c:pt idx="7">
                  <c:v>3,1</c:v>
                </c:pt>
                <c:pt idx="8">
                  <c:v>3,2</c:v>
                </c:pt>
                <c:pt idx="9">
                  <c:v>4,1</c:v>
                </c:pt>
                <c:pt idx="10">
                  <c:v>4,2</c:v>
                </c:pt>
                <c:pt idx="11">
                  <c:v>5</c:v>
                </c:pt>
                <c:pt idx="12">
                  <c:v>6</c:v>
                </c:pt>
                <c:pt idx="13">
                  <c:v>7,1</c:v>
                </c:pt>
                <c:pt idx="14">
                  <c:v>7,2</c:v>
                </c:pt>
                <c:pt idx="15">
                  <c:v>8,1</c:v>
                </c:pt>
                <c:pt idx="16">
                  <c:v>8,2</c:v>
                </c:pt>
                <c:pt idx="17">
                  <c:v>9</c:v>
                </c:pt>
                <c:pt idx="18">
                  <c:v>10</c:v>
                </c:pt>
                <c:pt idx="19">
                  <c:v>11,1</c:v>
                </c:pt>
                <c:pt idx="20">
                  <c:v>11,2</c:v>
                </c:pt>
                <c:pt idx="21">
                  <c:v>12</c:v>
                </c:pt>
                <c:pt idx="22">
                  <c:v>13,1</c:v>
                </c:pt>
                <c:pt idx="23">
                  <c:v>13,2</c:v>
                </c:pt>
                <c:pt idx="24">
                  <c:v>14</c:v>
                </c:pt>
              </c:strCache>
            </c:strRef>
          </c:cat>
          <c:val>
            <c:numRef>
              <c:f>Лист1!$B$3:$Z$3</c:f>
              <c:numCache>
                <c:formatCode>General</c:formatCode>
                <c:ptCount val="25"/>
                <c:pt idx="0">
                  <c:v>55.43</c:v>
                </c:pt>
                <c:pt idx="1">
                  <c:v>41.55</c:v>
                </c:pt>
                <c:pt idx="2">
                  <c:v>92.13</c:v>
                </c:pt>
                <c:pt idx="3">
                  <c:v>83.93</c:v>
                </c:pt>
                <c:pt idx="4">
                  <c:v>56.18</c:v>
                </c:pt>
                <c:pt idx="5">
                  <c:v>40.47</c:v>
                </c:pt>
                <c:pt idx="6">
                  <c:v>50.16</c:v>
                </c:pt>
                <c:pt idx="7">
                  <c:v>53.88</c:v>
                </c:pt>
                <c:pt idx="8">
                  <c:v>42.62</c:v>
                </c:pt>
                <c:pt idx="9">
                  <c:v>55.44</c:v>
                </c:pt>
                <c:pt idx="10">
                  <c:v>53.87</c:v>
                </c:pt>
                <c:pt idx="11">
                  <c:v>71.55</c:v>
                </c:pt>
                <c:pt idx="12">
                  <c:v>37.83</c:v>
                </c:pt>
                <c:pt idx="13">
                  <c:v>60</c:v>
                </c:pt>
                <c:pt idx="14">
                  <c:v>38.86</c:v>
                </c:pt>
                <c:pt idx="15">
                  <c:v>66.739999999999995</c:v>
                </c:pt>
                <c:pt idx="16">
                  <c:v>42.63</c:v>
                </c:pt>
                <c:pt idx="17">
                  <c:v>45.03</c:v>
                </c:pt>
                <c:pt idx="18">
                  <c:v>61.59</c:v>
                </c:pt>
                <c:pt idx="19">
                  <c:v>48.85</c:v>
                </c:pt>
                <c:pt idx="20">
                  <c:v>29.09</c:v>
                </c:pt>
                <c:pt idx="21">
                  <c:v>70.98</c:v>
                </c:pt>
                <c:pt idx="22">
                  <c:v>56.9</c:v>
                </c:pt>
                <c:pt idx="23">
                  <c:v>46.38</c:v>
                </c:pt>
                <c:pt idx="24">
                  <c:v>59.72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38-4358-8D0A-A7A1A7DB6C83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"4"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Лист1!$B$1:$Z$1</c:f>
              <c:strCache>
                <c:ptCount val="25"/>
                <c:pt idx="0">
                  <c:v>1K1</c:v>
                </c:pt>
                <c:pt idx="1">
                  <c:v>1K2</c:v>
                </c:pt>
                <c:pt idx="2">
                  <c:v>1K3</c:v>
                </c:pt>
                <c:pt idx="3">
                  <c:v>2K1</c:v>
                </c:pt>
                <c:pt idx="4">
                  <c:v>2K2</c:v>
                </c:pt>
                <c:pt idx="5">
                  <c:v>2K3</c:v>
                </c:pt>
                <c:pt idx="6">
                  <c:v>2K4</c:v>
                </c:pt>
                <c:pt idx="7">
                  <c:v>3,1</c:v>
                </c:pt>
                <c:pt idx="8">
                  <c:v>3,2</c:v>
                </c:pt>
                <c:pt idx="9">
                  <c:v>4,1</c:v>
                </c:pt>
                <c:pt idx="10">
                  <c:v>4,2</c:v>
                </c:pt>
                <c:pt idx="11">
                  <c:v>5</c:v>
                </c:pt>
                <c:pt idx="12">
                  <c:v>6</c:v>
                </c:pt>
                <c:pt idx="13">
                  <c:v>7,1</c:v>
                </c:pt>
                <c:pt idx="14">
                  <c:v>7,2</c:v>
                </c:pt>
                <c:pt idx="15">
                  <c:v>8,1</c:v>
                </c:pt>
                <c:pt idx="16">
                  <c:v>8,2</c:v>
                </c:pt>
                <c:pt idx="17">
                  <c:v>9</c:v>
                </c:pt>
                <c:pt idx="18">
                  <c:v>10</c:v>
                </c:pt>
                <c:pt idx="19">
                  <c:v>11,1</c:v>
                </c:pt>
                <c:pt idx="20">
                  <c:v>11,2</c:v>
                </c:pt>
                <c:pt idx="21">
                  <c:v>12</c:v>
                </c:pt>
                <c:pt idx="22">
                  <c:v>13,1</c:v>
                </c:pt>
                <c:pt idx="23">
                  <c:v>13,2</c:v>
                </c:pt>
                <c:pt idx="24">
                  <c:v>14</c:v>
                </c:pt>
              </c:strCache>
            </c:strRef>
          </c:cat>
          <c:val>
            <c:numRef>
              <c:f>Лист1!$B$4:$Z$4</c:f>
              <c:numCache>
                <c:formatCode>General</c:formatCode>
                <c:ptCount val="25"/>
                <c:pt idx="0">
                  <c:v>78.45</c:v>
                </c:pt>
                <c:pt idx="1">
                  <c:v>65.58</c:v>
                </c:pt>
                <c:pt idx="2">
                  <c:v>97.4</c:v>
                </c:pt>
                <c:pt idx="3">
                  <c:v>93.73</c:v>
                </c:pt>
                <c:pt idx="4">
                  <c:v>79.930000000000007</c:v>
                </c:pt>
                <c:pt idx="5">
                  <c:v>71.42</c:v>
                </c:pt>
                <c:pt idx="6">
                  <c:v>79.73</c:v>
                </c:pt>
                <c:pt idx="7">
                  <c:v>76.489999999999995</c:v>
                </c:pt>
                <c:pt idx="8">
                  <c:v>66.89</c:v>
                </c:pt>
                <c:pt idx="9">
                  <c:v>78.19</c:v>
                </c:pt>
                <c:pt idx="10">
                  <c:v>78.72</c:v>
                </c:pt>
                <c:pt idx="11">
                  <c:v>81.790000000000006</c:v>
                </c:pt>
                <c:pt idx="12">
                  <c:v>61.37</c:v>
                </c:pt>
                <c:pt idx="13">
                  <c:v>83.54</c:v>
                </c:pt>
                <c:pt idx="14">
                  <c:v>69.61</c:v>
                </c:pt>
                <c:pt idx="15">
                  <c:v>88.65</c:v>
                </c:pt>
                <c:pt idx="16">
                  <c:v>74.13</c:v>
                </c:pt>
                <c:pt idx="17">
                  <c:v>65.290000000000006</c:v>
                </c:pt>
                <c:pt idx="18">
                  <c:v>74.650000000000006</c:v>
                </c:pt>
                <c:pt idx="19">
                  <c:v>71.44</c:v>
                </c:pt>
                <c:pt idx="20">
                  <c:v>48.95</c:v>
                </c:pt>
                <c:pt idx="21">
                  <c:v>85.74</c:v>
                </c:pt>
                <c:pt idx="22">
                  <c:v>73.92</c:v>
                </c:pt>
                <c:pt idx="23">
                  <c:v>66.42</c:v>
                </c:pt>
                <c:pt idx="24">
                  <c:v>77.69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38-4358-8D0A-A7A1A7DB6C83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"5"</c:v>
                </c:pt>
              </c:strCache>
            </c:strRef>
          </c:tx>
          <c:spPr>
            <a:ln w="3810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strRef>
              <c:f>Лист1!$B$1:$Z$1</c:f>
              <c:strCache>
                <c:ptCount val="25"/>
                <c:pt idx="0">
                  <c:v>1K1</c:v>
                </c:pt>
                <c:pt idx="1">
                  <c:v>1K2</c:v>
                </c:pt>
                <c:pt idx="2">
                  <c:v>1K3</c:v>
                </c:pt>
                <c:pt idx="3">
                  <c:v>2K1</c:v>
                </c:pt>
                <c:pt idx="4">
                  <c:v>2K2</c:v>
                </c:pt>
                <c:pt idx="5">
                  <c:v>2K3</c:v>
                </c:pt>
                <c:pt idx="6">
                  <c:v>2K4</c:v>
                </c:pt>
                <c:pt idx="7">
                  <c:v>3,1</c:v>
                </c:pt>
                <c:pt idx="8">
                  <c:v>3,2</c:v>
                </c:pt>
                <c:pt idx="9">
                  <c:v>4,1</c:v>
                </c:pt>
                <c:pt idx="10">
                  <c:v>4,2</c:v>
                </c:pt>
                <c:pt idx="11">
                  <c:v>5</c:v>
                </c:pt>
                <c:pt idx="12">
                  <c:v>6</c:v>
                </c:pt>
                <c:pt idx="13">
                  <c:v>7,1</c:v>
                </c:pt>
                <c:pt idx="14">
                  <c:v>7,2</c:v>
                </c:pt>
                <c:pt idx="15">
                  <c:v>8,1</c:v>
                </c:pt>
                <c:pt idx="16">
                  <c:v>8,2</c:v>
                </c:pt>
                <c:pt idx="17">
                  <c:v>9</c:v>
                </c:pt>
                <c:pt idx="18">
                  <c:v>10</c:v>
                </c:pt>
                <c:pt idx="19">
                  <c:v>11,1</c:v>
                </c:pt>
                <c:pt idx="20">
                  <c:v>11,2</c:v>
                </c:pt>
                <c:pt idx="21">
                  <c:v>12</c:v>
                </c:pt>
                <c:pt idx="22">
                  <c:v>13,1</c:v>
                </c:pt>
                <c:pt idx="23">
                  <c:v>13,2</c:v>
                </c:pt>
                <c:pt idx="24">
                  <c:v>14</c:v>
                </c:pt>
              </c:strCache>
            </c:strRef>
          </c:cat>
          <c:val>
            <c:numRef>
              <c:f>Лист1!$B$5:$Z$5</c:f>
              <c:numCache>
                <c:formatCode>General</c:formatCode>
                <c:ptCount val="25"/>
                <c:pt idx="0">
                  <c:v>93.11</c:v>
                </c:pt>
                <c:pt idx="1">
                  <c:v>91.09</c:v>
                </c:pt>
                <c:pt idx="2">
                  <c:v>99.3</c:v>
                </c:pt>
                <c:pt idx="3">
                  <c:v>98.59</c:v>
                </c:pt>
                <c:pt idx="4">
                  <c:v>95.53</c:v>
                </c:pt>
                <c:pt idx="5">
                  <c:v>93.02</c:v>
                </c:pt>
                <c:pt idx="6">
                  <c:v>95.2</c:v>
                </c:pt>
                <c:pt idx="7">
                  <c:v>92.96</c:v>
                </c:pt>
                <c:pt idx="8">
                  <c:v>88.82</c:v>
                </c:pt>
                <c:pt idx="9">
                  <c:v>93.79</c:v>
                </c:pt>
                <c:pt idx="10">
                  <c:v>93.96</c:v>
                </c:pt>
                <c:pt idx="11">
                  <c:v>92.8</c:v>
                </c:pt>
                <c:pt idx="12">
                  <c:v>85.02</c:v>
                </c:pt>
                <c:pt idx="13">
                  <c:v>97.43</c:v>
                </c:pt>
                <c:pt idx="14">
                  <c:v>93.05</c:v>
                </c:pt>
                <c:pt idx="15">
                  <c:v>98.18</c:v>
                </c:pt>
                <c:pt idx="16">
                  <c:v>95.03</c:v>
                </c:pt>
                <c:pt idx="17">
                  <c:v>88.2</c:v>
                </c:pt>
                <c:pt idx="18">
                  <c:v>87.25</c:v>
                </c:pt>
                <c:pt idx="19">
                  <c:v>92.76</c:v>
                </c:pt>
                <c:pt idx="20">
                  <c:v>82.31</c:v>
                </c:pt>
                <c:pt idx="21">
                  <c:v>95.03</c:v>
                </c:pt>
                <c:pt idx="22">
                  <c:v>91.23</c:v>
                </c:pt>
                <c:pt idx="23">
                  <c:v>87</c:v>
                </c:pt>
                <c:pt idx="24">
                  <c:v>91.85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D38-4358-8D0A-A7A1A7DB6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2419279"/>
        <c:axId val="930774991"/>
      </c:lineChart>
      <c:catAx>
        <c:axId val="16424192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Номер задания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0774991"/>
        <c:crosses val="autoZero"/>
        <c:auto val="1"/>
        <c:lblAlgn val="ctr"/>
        <c:lblOffset val="100"/>
        <c:noMultiLvlLbl val="0"/>
      </c:catAx>
      <c:valAx>
        <c:axId val="93077499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</a:t>
                </a:r>
                <a:r>
                  <a:rPr lang="ru-RU" baseline="0" dirty="0"/>
                  <a:t> выполнения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2419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028154553617064E-2"/>
          <c:y val="1.7534050027957424E-2"/>
          <c:w val="0.95297184544638291"/>
          <c:h val="0.487638402418053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37.4</c:v>
                </c:pt>
                <c:pt idx="1">
                  <c:v>38.619999999999997</c:v>
                </c:pt>
                <c:pt idx="2">
                  <c:v>29.05</c:v>
                </c:pt>
                <c:pt idx="3">
                  <c:v>33.049999999999997</c:v>
                </c:pt>
                <c:pt idx="4">
                  <c:v>30.479999999999997</c:v>
                </c:pt>
                <c:pt idx="5">
                  <c:v>34.25</c:v>
                </c:pt>
                <c:pt idx="6">
                  <c:v>31.39</c:v>
                </c:pt>
                <c:pt idx="7">
                  <c:v>32.1</c:v>
                </c:pt>
                <c:pt idx="8">
                  <c:v>30.8</c:v>
                </c:pt>
                <c:pt idx="9">
                  <c:v>30.4</c:v>
                </c:pt>
                <c:pt idx="10">
                  <c:v>22.75</c:v>
                </c:pt>
                <c:pt idx="11">
                  <c:v>33.78</c:v>
                </c:pt>
                <c:pt idx="12">
                  <c:v>37.620000000000005</c:v>
                </c:pt>
                <c:pt idx="13">
                  <c:v>30.419999999999998</c:v>
                </c:pt>
                <c:pt idx="14">
                  <c:v>21.700000000000003</c:v>
                </c:pt>
                <c:pt idx="15">
                  <c:v>30.700000000000003</c:v>
                </c:pt>
                <c:pt idx="16">
                  <c:v>35.19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20-4448-93D3-948E35661C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36.729999999999997</c:v>
                </c:pt>
                <c:pt idx="1">
                  <c:v>36.739999999999995</c:v>
                </c:pt>
                <c:pt idx="2">
                  <c:v>37.680000000000007</c:v>
                </c:pt>
                <c:pt idx="3">
                  <c:v>23.07</c:v>
                </c:pt>
                <c:pt idx="4">
                  <c:v>28.67</c:v>
                </c:pt>
                <c:pt idx="5">
                  <c:v>30.130000000000003</c:v>
                </c:pt>
                <c:pt idx="6">
                  <c:v>44.76</c:v>
                </c:pt>
                <c:pt idx="7">
                  <c:v>42.03</c:v>
                </c:pt>
                <c:pt idx="8">
                  <c:v>38.33</c:v>
                </c:pt>
                <c:pt idx="9">
                  <c:v>23.81</c:v>
                </c:pt>
                <c:pt idx="10">
                  <c:v>28.91</c:v>
                </c:pt>
                <c:pt idx="11">
                  <c:v>34.89</c:v>
                </c:pt>
                <c:pt idx="12">
                  <c:v>28.13</c:v>
                </c:pt>
                <c:pt idx="13">
                  <c:v>31.369999999999997</c:v>
                </c:pt>
                <c:pt idx="14">
                  <c:v>30.65</c:v>
                </c:pt>
                <c:pt idx="15">
                  <c:v>25.98</c:v>
                </c:pt>
                <c:pt idx="16">
                  <c:v>23.79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20-4448-93D3-948E35661C9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39.089999999999996</c:v>
                </c:pt>
                <c:pt idx="1">
                  <c:v>38.94</c:v>
                </c:pt>
                <c:pt idx="2">
                  <c:v>34.67</c:v>
                </c:pt>
                <c:pt idx="3">
                  <c:v>38.35</c:v>
                </c:pt>
                <c:pt idx="4">
                  <c:v>33.56</c:v>
                </c:pt>
                <c:pt idx="5">
                  <c:v>30.1</c:v>
                </c:pt>
                <c:pt idx="6">
                  <c:v>30.599999999999998</c:v>
                </c:pt>
                <c:pt idx="7">
                  <c:v>38.769999999999996</c:v>
                </c:pt>
                <c:pt idx="8">
                  <c:v>36.92</c:v>
                </c:pt>
                <c:pt idx="9">
                  <c:v>40.19</c:v>
                </c:pt>
                <c:pt idx="10">
                  <c:v>35.71</c:v>
                </c:pt>
                <c:pt idx="11">
                  <c:v>31.57</c:v>
                </c:pt>
                <c:pt idx="12">
                  <c:v>29.67</c:v>
                </c:pt>
                <c:pt idx="13">
                  <c:v>35.33</c:v>
                </c:pt>
                <c:pt idx="14">
                  <c:v>35.590000000000003</c:v>
                </c:pt>
                <c:pt idx="15">
                  <c:v>27.98</c:v>
                </c:pt>
                <c:pt idx="16">
                  <c:v>40.89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20-4448-93D3-948E35661C9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Лист1!$E$2:$E$18</c:f>
              <c:numCache>
                <c:formatCode>General</c:formatCode>
                <c:ptCount val="17"/>
                <c:pt idx="0">
                  <c:v>34.18</c:v>
                </c:pt>
                <c:pt idx="1">
                  <c:v>38.57</c:v>
                </c:pt>
                <c:pt idx="2">
                  <c:v>39.930000000000007</c:v>
                </c:pt>
                <c:pt idx="3">
                  <c:v>43.230000000000004</c:v>
                </c:pt>
                <c:pt idx="4">
                  <c:v>37.54</c:v>
                </c:pt>
                <c:pt idx="5">
                  <c:v>37.739999999999995</c:v>
                </c:pt>
                <c:pt idx="6">
                  <c:v>44.449999999999996</c:v>
                </c:pt>
                <c:pt idx="7">
                  <c:v>53.61</c:v>
                </c:pt>
                <c:pt idx="8">
                  <c:v>30.94</c:v>
                </c:pt>
                <c:pt idx="9">
                  <c:v>24</c:v>
                </c:pt>
                <c:pt idx="10">
                  <c:v>27.869999999999997</c:v>
                </c:pt>
                <c:pt idx="11">
                  <c:v>38.26</c:v>
                </c:pt>
                <c:pt idx="12">
                  <c:v>35.71</c:v>
                </c:pt>
                <c:pt idx="13">
                  <c:v>24.25</c:v>
                </c:pt>
                <c:pt idx="14">
                  <c:v>37.159999999999997</c:v>
                </c:pt>
                <c:pt idx="15">
                  <c:v>30.950000000000003</c:v>
                </c:pt>
                <c:pt idx="16">
                  <c:v>36.409999999999997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65-4EDE-9302-8F60FC0107F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Лист1!$A$2:$A$4</cx:f>
        <cx:lvl ptCount="3">
          <cx:pt idx="0">понизили</cx:pt>
          <cx:pt idx="1">подтвердили</cx:pt>
          <cx:pt idx="2">повысили</cx:pt>
        </cx:lvl>
      </cx:strDim>
      <cx:numDim type="size">
        <cx:f>Лист1!$B$2:$B$4</cx:f>
        <cx:lvl ptCount="3" formatCode="Основной">
          <cx:pt idx="0">26.66</cx:pt>
          <cx:pt idx="1">67.200000000000003</cx:pt>
          <cx:pt idx="2">6.1399999999999997</cx:pt>
        </cx:lvl>
      </cx:numDim>
    </cx:data>
  </cx:chartData>
  <cx:chart>
    <cx:plotArea>
      <cx:plotAreaRegion>
        <cx:series layoutId="sunburst" uniqueId="{171594ED-ABAA-4A62-B03D-99885FEC0829}">
          <cx:tx>
            <cx:txData>
              <cx:f>Лист1!$B$1</cx:f>
              <cx:v>Ряд 1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400" b="1">
                    <a:solidFill>
                      <a:sysClr val="windowText" lastClr="000000"/>
                    </a:solidFill>
                    <a:latin typeface="+mn-lt"/>
                  </a:defRPr>
                </a:pPr>
                <a:endParaRPr lang="ru-RU" sz="1400" b="1" i="0" u="none" strike="noStrike" kern="1200" baseline="0">
                  <a:solidFill>
                    <a:sysClr val="windowText" lastClr="000000"/>
                  </a:solidFill>
                  <a:latin typeface="+mn-lt"/>
                </a:endParaRPr>
              </a:p>
            </cx:txPr>
            <cx:visibility seriesName="0" categoryName="0" value="1"/>
            <cx:separator>, </cx:separator>
          </cx:dataLabels>
          <cx:dataId val="0"/>
        </cx:series>
      </cx:plotAreaRegion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400">
              <a:solidFill>
                <a:sysClr val="windowText" lastClr="000000"/>
              </a:solidFill>
            </a:defRPr>
          </a:pPr>
          <a:endParaRPr lang="ru-RU" sz="1400" b="0" i="0" u="none" strike="noStrike" kern="1200" baseline="0">
            <a:solidFill>
              <a:sysClr val="windowText" lastClr="000000"/>
            </a:solidFill>
            <a:latin typeface="Calibri"/>
          </a:endParaRPr>
        </a:p>
      </cx:txPr>
    </cx:legend>
  </cx:chart>
  <cx:spPr>
    <a:ln>
      <a:noFill/>
    </a:ln>
  </cx:spPr>
</cx:chartSpace>
</file>

<file path=ppt/charts/chartEx10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Лист1!$A$2:$A$4</cx:f>
        <cx:lvl ptCount="3">
          <cx:pt idx="0">понизили</cx:pt>
          <cx:pt idx="1">подтвердили</cx:pt>
          <cx:pt idx="2">повысили</cx:pt>
        </cx:lvl>
      </cx:strDim>
      <cx:numDim type="size">
        <cx:f>Лист1!$B$2:$B$4</cx:f>
        <cx:lvl ptCount="3" formatCode="Основной">
          <cx:pt idx="0">38.93</cx:pt>
          <cx:pt idx="1">56.719999999999999</cx:pt>
          <cx:pt idx="2">4.3499999999999996</cx:pt>
        </cx:lvl>
      </cx:numDim>
    </cx:data>
  </cx:chartData>
  <cx:chart>
    <cx:plotArea>
      <cx:plotAreaRegion>
        <cx:series layoutId="sunburst" uniqueId="{171594ED-ABAA-4A62-B03D-99885FEC0829}">
          <cx:tx>
            <cx:txData>
              <cx:f>Лист1!$B$1</cx:f>
              <cx:v>Ряд 1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000" b="1">
                    <a:solidFill>
                      <a:sysClr val="windowText" lastClr="000000"/>
                    </a:solidFill>
                    <a:latin typeface="+mn-lt"/>
                  </a:defRPr>
                </a:pPr>
                <a:endParaRPr lang="ru-RU" sz="1000" b="1" i="0" u="none" strike="noStrike" kern="1200" baseline="0">
                  <a:solidFill>
                    <a:sysClr val="windowText" lastClr="000000"/>
                  </a:solidFill>
                  <a:latin typeface="+mn-lt"/>
                </a:endParaRPr>
              </a:p>
            </cx:txPr>
            <cx:visibility seriesName="0" categoryName="0" value="1"/>
            <cx:separator>, </cx:separator>
            <cx:dataLabel idx="1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000"/>
                  </a:pPr>
                  <a:r>
                    <a:rPr lang="ru-RU" sz="1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</a:rPr>
                    <a:t>56,72</a:t>
                  </a:r>
                </a:p>
              </cx:txPr>
            </cx:dataLabel>
          </cx:dataLabels>
          <cx:dataId val="0"/>
        </cx:series>
      </cx:plotAreaRegion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400">
              <a:solidFill>
                <a:sysClr val="windowText" lastClr="000000"/>
              </a:solidFill>
            </a:defRPr>
          </a:pPr>
          <a:endParaRPr lang="ru-RU" sz="1400" b="0" i="0" u="none" strike="noStrike" kern="1200" baseline="0">
            <a:solidFill>
              <a:sysClr val="windowText" lastClr="000000"/>
            </a:solidFill>
            <a:latin typeface="Calibri"/>
          </a:endParaRPr>
        </a:p>
      </cx:txPr>
    </cx:legend>
  </cx:chart>
  <cx:spPr>
    <a:ln>
      <a:noFill/>
    </a:ln>
  </cx:spPr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Лист1!$A$2:$A$4</cx:f>
        <cx:lvl ptCount="3">
          <cx:pt idx="0">понизили</cx:pt>
          <cx:pt idx="1">подтвердили</cx:pt>
          <cx:pt idx="2">повысили</cx:pt>
        </cx:lvl>
      </cx:strDim>
      <cx:numDim type="size">
        <cx:f>Лист1!$B$2:$B$4</cx:f>
        <cx:lvl ptCount="3" formatCode="Основной">
          <cx:pt idx="0">22.399999999999999</cx:pt>
          <cx:pt idx="1">68.819999999999993</cx:pt>
          <cx:pt idx="2">8.7799999999999994</cx:pt>
        </cx:lvl>
      </cx:numDim>
    </cx:data>
  </cx:chartData>
  <cx:chart>
    <cx:plotArea>
      <cx:plotAreaRegion>
        <cx:series layoutId="sunburst" uniqueId="{171594ED-ABAA-4A62-B03D-99885FEC0829}">
          <cx:tx>
            <cx:txData>
              <cx:f>Лист1!$B$1</cx:f>
              <cx:v>Ряд 1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400" b="1">
                    <a:solidFill>
                      <a:sysClr val="windowText" lastClr="000000"/>
                    </a:solidFill>
                  </a:defRPr>
                </a:pPr>
                <a:endParaRPr lang="ru-RU" sz="1400" b="1" i="0" u="none" strike="noStrike" kern="1200" baseline="0">
                  <a:solidFill>
                    <a:sysClr val="windowText" lastClr="000000"/>
                  </a:solidFill>
                  <a:latin typeface="Calibri"/>
                </a:endParaRPr>
              </a:p>
            </cx:txPr>
            <cx:visibility seriesName="0" categoryName="0" value="1"/>
            <cx:separator>, </cx:separator>
          </cx:dataLabels>
          <cx:dataId val="0"/>
        </cx:series>
      </cx:plotAreaRegion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400">
              <a:solidFill>
                <a:sysClr val="windowText" lastClr="000000"/>
              </a:solidFill>
              <a:latin typeface="+mn-lt"/>
            </a:defRPr>
          </a:pPr>
          <a:endParaRPr lang="ru-RU" sz="1400" b="0" i="0" u="none" strike="noStrike" kern="1200" baseline="0">
            <a:solidFill>
              <a:sysClr val="windowText" lastClr="000000"/>
            </a:solidFill>
            <a:latin typeface="+mn-lt"/>
          </a:endParaRPr>
        </a:p>
      </cx:txPr>
    </cx:legend>
  </cx:chart>
  <cx:spPr>
    <a:ln>
      <a:noFill/>
    </a:ln>
  </cx:spPr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Лист1!$A$2:$A$4</cx:f>
        <cx:lvl ptCount="3">
          <cx:pt idx="0">понизили</cx:pt>
          <cx:pt idx="1">подтвердили</cx:pt>
          <cx:pt idx="2">повысили</cx:pt>
        </cx:lvl>
      </cx:strDim>
      <cx:numDim type="size">
        <cx:f>Лист1!$B$2:$B$4</cx:f>
        <cx:lvl ptCount="3" formatCode="Основной">
          <cx:pt idx="0">15.380000000000001</cx:pt>
          <cx:pt idx="1">79.719999999999999</cx:pt>
          <cx:pt idx="2">4.9000000000000004</cx:pt>
        </cx:lvl>
      </cx:numDim>
    </cx:data>
  </cx:chartData>
  <cx:chart>
    <cx:plotArea>
      <cx:plotAreaRegion>
        <cx:series layoutId="sunburst" uniqueId="{171594ED-ABAA-4A62-B03D-99885FEC0829}">
          <cx:tx>
            <cx:txData>
              <cx:f>Лист1!$B$1</cx:f>
              <cx:v>Ряд 1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 b="1">
                    <a:solidFill>
                      <a:sysClr val="windowText" lastClr="000000"/>
                    </a:solidFill>
                    <a:latin typeface="Montserrat regular" panose="00000500000000000000" pitchFamily="2" charset="-52"/>
                    <a:ea typeface="Montserrat regular" panose="00000500000000000000" pitchFamily="2" charset="-52"/>
                    <a:cs typeface="Montserrat regular" panose="00000500000000000000" pitchFamily="2" charset="-52"/>
                  </a:defRPr>
                </a:pPr>
                <a:endParaRPr lang="ru-RU" sz="1200" b="1" i="0" u="none" strike="noStrike" kern="1200" baseline="0">
                  <a:solidFill>
                    <a:sysClr val="windowText" lastClr="000000"/>
                  </a:solidFill>
                  <a:latin typeface="Montserrat regular" panose="00000500000000000000" pitchFamily="2" charset="-52"/>
                </a:endParaRPr>
              </a:p>
            </cx:txPr>
            <cx:visibility seriesName="0" categoryName="0" value="1"/>
            <cx:separator>, </cx:separator>
            <cx:dataLabel idx="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400"/>
                  </a:pPr>
                  <a:r>
                    <a:rPr lang="ru-RU" sz="1400" b="1" i="0" u="none" strike="noStrike" kern="1200" baseline="0">
                      <a:solidFill>
                        <a:sysClr val="windowText" lastClr="000000"/>
                      </a:solidFill>
                      <a:latin typeface="Montserrat regular" panose="00000500000000000000" pitchFamily="2" charset="-52"/>
                    </a:rPr>
                    <a:t>15,38</a:t>
                  </a:r>
                </a:p>
              </cx:txPr>
            </cx:dataLabel>
            <cx:dataLabel idx="1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/>
                  </a:pPr>
                  <a:r>
                    <a:rPr lang="ru-RU" sz="1400" b="1" i="0" u="none" strike="noStrike" kern="1200" baseline="0">
                      <a:solidFill>
                        <a:sysClr val="windowText" lastClr="000000"/>
                      </a:solidFill>
                      <a:latin typeface="Montserrat regular" panose="00000500000000000000" pitchFamily="2" charset="-52"/>
                    </a:rPr>
                    <a:t>79,72</a:t>
                  </a:r>
                </a:p>
              </cx:txPr>
            </cx:dataLabel>
            <cx:dataLabel idx="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900"/>
                  </a:pPr>
                  <a:r>
                    <a:rPr lang="ru-RU" sz="900" b="1" i="0" u="none" strike="noStrike" kern="1200" baseline="0">
                      <a:solidFill>
                        <a:sysClr val="windowText" lastClr="000000"/>
                      </a:solidFill>
                      <a:latin typeface="Montserrat regular" panose="00000500000000000000" pitchFamily="2" charset="-52"/>
                    </a:rPr>
                    <a:t>4,9</a:t>
                  </a:r>
                </a:p>
              </cx:txPr>
            </cx:dataLabel>
          </cx:dataLabels>
          <cx:dataId val="0"/>
        </cx:series>
      </cx:plotAreaRegion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400">
              <a:solidFill>
                <a:sysClr val="windowText" lastClr="000000"/>
              </a:solidFill>
              <a:latin typeface="+mn-lt"/>
            </a:defRPr>
          </a:pPr>
          <a:endParaRPr lang="ru-RU" sz="1400" b="0" i="0" u="none" strike="noStrike" kern="1200" baseline="0">
            <a:solidFill>
              <a:sysClr val="windowText" lastClr="000000"/>
            </a:solidFill>
            <a:latin typeface="+mn-lt"/>
          </a:endParaRPr>
        </a:p>
      </cx:txPr>
    </cx:legend>
  </cx:chart>
  <cx:spPr>
    <a:ln>
      <a:noFill/>
    </a:ln>
  </cx:spPr>
</cx:chartSpace>
</file>

<file path=ppt/charts/chartEx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Лист1!$A$2:$A$4</cx:f>
        <cx:lvl ptCount="3">
          <cx:pt idx="0">понизили</cx:pt>
          <cx:pt idx="1">подтвердили</cx:pt>
          <cx:pt idx="2">повысили</cx:pt>
        </cx:lvl>
      </cx:strDim>
      <cx:numDim type="size">
        <cx:f>Лист1!$B$2:$B$4</cx:f>
        <cx:lvl ptCount="3" formatCode="Основной">
          <cx:pt idx="0">25.170000000000002</cx:pt>
          <cx:pt idx="1">64.150000000000006</cx:pt>
          <cx:pt idx="2">10.68</cx:pt>
        </cx:lvl>
      </cx:numDim>
    </cx:data>
  </cx:chartData>
  <cx:chart>
    <cx:plotArea>
      <cx:plotAreaRegion>
        <cx:series layoutId="sunburst" uniqueId="{171594ED-ABAA-4A62-B03D-99885FEC0829}">
          <cx:tx>
            <cx:txData>
              <cx:f>Лист1!$B$1</cx:f>
              <cx:v>Ряд 1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 b="0">
                    <a:solidFill>
                      <a:sysClr val="windowText" lastClr="000000"/>
                    </a:solidFill>
                    <a:latin typeface="Montserrat regular" panose="00000500000000000000" pitchFamily="2" charset="-52"/>
                    <a:ea typeface="Montserrat regular" panose="00000500000000000000" pitchFamily="2" charset="-52"/>
                    <a:cs typeface="Montserrat regular" panose="00000500000000000000" pitchFamily="2" charset="-52"/>
                  </a:defRPr>
                </a:pPr>
                <a:endParaRPr lang="ru-RU" sz="1200" b="0" i="0" u="none" strike="noStrike" kern="1200" baseline="0">
                  <a:solidFill>
                    <a:sysClr val="windowText" lastClr="000000"/>
                  </a:solidFill>
                  <a:latin typeface="Montserrat regular" panose="00000500000000000000" pitchFamily="2" charset="-52"/>
                </a:endParaRPr>
              </a:p>
            </cx:txPr>
            <cx:visibility seriesName="0" categoryName="0" value="1"/>
            <cx:separator>, </cx:separator>
            <cx:dataLabel idx="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400"/>
                  </a:pPr>
                  <a:r>
                    <a:rPr lang="ru-RU" sz="1400" b="1" i="0" u="none" strike="noStrike" kern="1200" baseline="0">
                      <a:solidFill>
                        <a:sysClr val="windowText" lastClr="000000"/>
                      </a:solidFill>
                      <a:latin typeface="Montserrat regular" panose="00000500000000000000" pitchFamily="2" charset="-52"/>
                    </a:rPr>
                    <a:t>25,17</a:t>
                  </a:r>
                </a:p>
              </cx:txPr>
            </cx:dataLabel>
            <cx:dataLabel idx="1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/>
                  </a:pPr>
                  <a:r>
                    <a:rPr lang="ru-RU" sz="1400" b="1" i="0" u="none" strike="noStrike" kern="1200" baseline="0">
                      <a:solidFill>
                        <a:sysClr val="windowText" lastClr="000000"/>
                      </a:solidFill>
                      <a:latin typeface="Montserrat regular" panose="00000500000000000000" pitchFamily="2" charset="-52"/>
                    </a:rPr>
                    <a:t>64,15</a:t>
                  </a:r>
                </a:p>
              </cx:txPr>
            </cx:dataLabel>
            <cx:dataLabel idx="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400" b="1"/>
                  </a:pPr>
                  <a:r>
                    <a:rPr lang="ru-RU" sz="1400" b="1" i="0" u="none" strike="noStrike" kern="1200" baseline="0">
                      <a:solidFill>
                        <a:sysClr val="windowText" lastClr="000000"/>
                      </a:solidFill>
                      <a:latin typeface="Montserrat regular" panose="00000500000000000000" pitchFamily="2" charset="-52"/>
                    </a:rPr>
                    <a:t>10,68</a:t>
                  </a:r>
                </a:p>
              </cx:txPr>
            </cx:dataLabel>
          </cx:dataLabels>
          <cx:dataId val="0"/>
        </cx:series>
      </cx:plotAreaRegion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400">
              <a:solidFill>
                <a:sysClr val="windowText" lastClr="000000"/>
              </a:solidFill>
              <a:latin typeface="+mn-lt"/>
            </a:defRPr>
          </a:pPr>
          <a:endParaRPr lang="ru-RU" sz="1400" b="0" i="0" u="none" strike="noStrike" kern="1200" baseline="0">
            <a:solidFill>
              <a:sysClr val="windowText" lastClr="000000"/>
            </a:solidFill>
            <a:latin typeface="+mn-lt"/>
          </a:endParaRPr>
        </a:p>
      </cx:txPr>
    </cx:legend>
  </cx:chart>
  <cx:spPr>
    <a:ln>
      <a:noFill/>
    </a:ln>
  </cx:spPr>
</cx:chartSpace>
</file>

<file path=ppt/charts/chartEx5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Лист1!$A$2:$A$4</cx:f>
        <cx:lvl ptCount="3">
          <cx:pt idx="0">понизили</cx:pt>
          <cx:pt idx="1">подтвердили</cx:pt>
          <cx:pt idx="2">повысили</cx:pt>
        </cx:lvl>
      </cx:strDim>
      <cx:numDim type="size">
        <cx:f>Лист1!$B$2:$B$4</cx:f>
        <cx:lvl ptCount="3" formatCode="Основной">
          <cx:pt idx="0">22.219999999999999</cx:pt>
          <cx:pt idx="1">69.439999999999998</cx:pt>
          <cx:pt idx="2">8.3300000000000001</cx:pt>
        </cx:lvl>
      </cx:numDim>
    </cx:data>
  </cx:chartData>
  <cx:chart>
    <cx:plotArea>
      <cx:plotAreaRegion>
        <cx:series layoutId="sunburst" uniqueId="{171594ED-ABAA-4A62-B03D-99885FEC0829}">
          <cx:tx>
            <cx:txData>
              <cx:f>Лист1!$B$1</cx:f>
              <cx:v>Ряд 1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 b="0">
                    <a:solidFill>
                      <a:sysClr val="windowText" lastClr="000000"/>
                    </a:solidFill>
                    <a:latin typeface="Montserrat regular" panose="00000500000000000000" pitchFamily="2" charset="-52"/>
                    <a:ea typeface="Montserrat regular" panose="00000500000000000000" pitchFamily="2" charset="-52"/>
                    <a:cs typeface="Montserrat regular" panose="00000500000000000000" pitchFamily="2" charset="-52"/>
                  </a:defRPr>
                </a:pPr>
                <a:endParaRPr lang="ru-RU" sz="1200" b="0" i="0" u="none" strike="noStrike" kern="1200" baseline="0">
                  <a:solidFill>
                    <a:sysClr val="windowText" lastClr="000000"/>
                  </a:solidFill>
                  <a:latin typeface="Montserrat regular" panose="00000500000000000000" pitchFamily="2" charset="-52"/>
                </a:endParaRPr>
              </a:p>
            </cx:txPr>
            <cx:visibility seriesName="0" categoryName="0" value="1"/>
            <cx:separator>, </cx:separator>
            <cx:dataLabel idx="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400"/>
                  </a:pPr>
                  <a:r>
                    <a:rPr lang="ru-RU" sz="1400" b="1" i="0" u="none" strike="noStrike" kern="1200" baseline="0">
                      <a:solidFill>
                        <a:sysClr val="windowText" lastClr="000000"/>
                      </a:solidFill>
                      <a:latin typeface="Montserrat regular" panose="00000500000000000000" pitchFamily="2" charset="-52"/>
                    </a:rPr>
                    <a:t>22,22</a:t>
                  </a:r>
                </a:p>
              </cx:txPr>
              <cx:visibility seriesName="0" categoryName="0" value="1"/>
              <cx:separator>, </cx:separator>
            </cx:dataLabel>
            <cx:dataLabel idx="1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/>
                  </a:pPr>
                  <a:r>
                    <a:rPr lang="ru-RU" sz="1400" b="1" i="0" u="none" strike="noStrike" kern="1200" baseline="0">
                      <a:solidFill>
                        <a:sysClr val="windowText" lastClr="000000"/>
                      </a:solidFill>
                      <a:latin typeface="Montserrat regular" panose="00000500000000000000" pitchFamily="2" charset="-52"/>
                    </a:rPr>
                    <a:t>69,44</a:t>
                  </a:r>
                </a:p>
              </cx:txPr>
              <cx:visibility seriesName="0" categoryName="0" value="1"/>
              <cx:separator>, </cx:separator>
            </cx:dataLabel>
            <cx:dataLabel idx="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400" b="1"/>
                  </a:pPr>
                  <a:r>
                    <a:rPr lang="ru-RU" sz="1400" b="1" i="0" u="none" strike="noStrike" kern="1200" baseline="0">
                      <a:solidFill>
                        <a:sysClr val="windowText" lastClr="000000"/>
                      </a:solidFill>
                      <a:latin typeface="Montserrat regular" panose="00000500000000000000" pitchFamily="2" charset="-52"/>
                    </a:rPr>
                    <a:t>8,33</a:t>
                  </a:r>
                </a:p>
              </cx:txPr>
              <cx:visibility seriesName="0" categoryName="0" value="1"/>
              <cx:separator>, </cx:separator>
            </cx:dataLabel>
          </cx:dataLabels>
          <cx:dataId val="0"/>
        </cx:series>
      </cx:plotAreaRegion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400">
              <a:solidFill>
                <a:sysClr val="windowText" lastClr="000000"/>
              </a:solidFill>
              <a:latin typeface="+mn-lt"/>
            </a:defRPr>
          </a:pPr>
          <a:endParaRPr lang="ru-RU" sz="1400" b="0" i="0" u="none" strike="noStrike" kern="1200" baseline="0">
            <a:solidFill>
              <a:sysClr val="windowText" lastClr="000000"/>
            </a:solidFill>
            <a:latin typeface="+mn-lt"/>
          </a:endParaRPr>
        </a:p>
      </cx:txPr>
    </cx:legend>
  </cx:chart>
  <cx:spPr>
    <a:ln>
      <a:noFill/>
    </a:ln>
  </cx:spPr>
</cx:chartSpace>
</file>

<file path=ppt/charts/chartEx6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Лист1!$A$2:$A$4</cx:f>
        <cx:lvl ptCount="3">
          <cx:pt idx="0">понизили</cx:pt>
          <cx:pt idx="1">подтвердили</cx:pt>
          <cx:pt idx="2">повысили</cx:pt>
        </cx:lvl>
      </cx:strDim>
      <cx:numDim type="size">
        <cx:f>Лист1!$B$2:$B$4</cx:f>
        <cx:lvl ptCount="3" formatCode="Основной">
          <cx:pt idx="0">27.800000000000001</cx:pt>
          <cx:pt idx="1">64.260000000000005</cx:pt>
          <cx:pt idx="2">7.9400000000000004</cx:pt>
        </cx:lvl>
      </cx:numDim>
    </cx:data>
  </cx:chartData>
  <cx:chart>
    <cx:plotArea>
      <cx:plotAreaRegion>
        <cx:series layoutId="sunburst" uniqueId="{171594ED-ABAA-4A62-B03D-99885FEC0829}">
          <cx:tx>
            <cx:txData>
              <cx:f>Лист1!$B$1</cx:f>
              <cx:v>Ряд 1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050" b="1">
                    <a:solidFill>
                      <a:sysClr val="windowText" lastClr="000000"/>
                    </a:solidFill>
                  </a:defRPr>
                </a:pPr>
                <a:endParaRPr lang="ru-RU" sz="1050" b="1" i="0" u="none" strike="noStrike" kern="1200" baseline="0">
                  <a:solidFill>
                    <a:sysClr val="windowText" lastClr="000000"/>
                  </a:solidFill>
                  <a:latin typeface="Calibri"/>
                </a:endParaRPr>
              </a:p>
            </cx:txPr>
            <cx:visibility seriesName="0" categoryName="0" value="1"/>
            <cx:separator>, </cx:separator>
          </cx:dataLabels>
          <cx:dataId val="0"/>
        </cx:series>
      </cx:plotAreaRegion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400">
              <a:solidFill>
                <a:sysClr val="windowText" lastClr="000000"/>
              </a:solidFill>
            </a:defRPr>
          </a:pPr>
          <a:endParaRPr lang="ru-RU" sz="1400" b="0" i="0" u="none" strike="noStrike" kern="1200" baseline="0">
            <a:solidFill>
              <a:sysClr val="windowText" lastClr="000000"/>
            </a:solidFill>
            <a:latin typeface="Calibri"/>
          </a:endParaRPr>
        </a:p>
      </cx:txPr>
    </cx:legend>
  </cx:chart>
  <cx:spPr>
    <a:ln>
      <a:noFill/>
    </a:ln>
  </cx:spPr>
</cx:chartSpace>
</file>

<file path=ppt/charts/chartEx7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Лист1!$A$2:$A$4</cx:f>
        <cx:lvl ptCount="3">
          <cx:pt idx="0">понизили</cx:pt>
          <cx:pt idx="1">подтвердили</cx:pt>
          <cx:pt idx="2">повысили</cx:pt>
        </cx:lvl>
      </cx:strDim>
      <cx:numDim type="size">
        <cx:f>Лист1!$B$2:$B$4</cx:f>
        <cx:lvl ptCount="3" formatCode="Основной">
          <cx:pt idx="0">34.700000000000003</cx:pt>
          <cx:pt idx="1">60.530000000000001</cx:pt>
          <cx:pt idx="2">4.7699999999999996</cx:pt>
        </cx:lvl>
      </cx:numDim>
    </cx:data>
  </cx:chartData>
  <cx:chart>
    <cx:plotArea>
      <cx:plotAreaRegion>
        <cx:series layoutId="sunburst" uniqueId="{171594ED-ABAA-4A62-B03D-99885FEC0829}">
          <cx:tx>
            <cx:txData>
              <cx:f>Лист1!$B$1</cx:f>
              <cx:v>Ряд 1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050" b="1">
                    <a:solidFill>
                      <a:sysClr val="windowText" lastClr="000000"/>
                    </a:solidFill>
                  </a:defRPr>
                </a:pPr>
                <a:endParaRPr lang="ru-RU" sz="1050" b="1" i="0" u="none" strike="noStrike" kern="1200" baseline="0">
                  <a:solidFill>
                    <a:sysClr val="windowText" lastClr="000000"/>
                  </a:solidFill>
                  <a:latin typeface="Calibri"/>
                </a:endParaRPr>
              </a:p>
            </cx:txPr>
            <cx:visibility seriesName="0" categoryName="0" value="1"/>
            <cx:separator>, </cx:separator>
          </cx:dataLabels>
          <cx:dataId val="0"/>
        </cx:series>
      </cx:plotAreaRegion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400">
              <a:solidFill>
                <a:sysClr val="windowText" lastClr="000000"/>
              </a:solidFill>
            </a:defRPr>
          </a:pPr>
          <a:endParaRPr lang="ru-RU" sz="1400" b="0" i="0" u="none" strike="noStrike" kern="1200" baseline="0">
            <a:solidFill>
              <a:sysClr val="windowText" lastClr="000000"/>
            </a:solidFill>
            <a:latin typeface="Calibri"/>
          </a:endParaRPr>
        </a:p>
      </cx:txPr>
    </cx:legend>
  </cx:chart>
  <cx:spPr>
    <a:ln>
      <a:noFill/>
    </a:ln>
  </cx:spPr>
</cx:chartSpace>
</file>

<file path=ppt/charts/chartEx8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Лист1!$A$2:$A$4</cx:f>
        <cx:lvl ptCount="3">
          <cx:pt idx="0">понизили</cx:pt>
          <cx:pt idx="1">подтвердили</cx:pt>
          <cx:pt idx="2">повысили</cx:pt>
        </cx:lvl>
      </cx:strDim>
      <cx:numDim type="size">
        <cx:f>Лист1!$B$2:$B$4</cx:f>
        <cx:lvl ptCount="3" formatCode="Основной">
          <cx:pt idx="0">22.850000000000001</cx:pt>
          <cx:pt idx="1">63.649999999999999</cx:pt>
          <cx:pt idx="2">13.51</cx:pt>
        </cx:lvl>
      </cx:numDim>
    </cx:data>
  </cx:chartData>
  <cx:chart>
    <cx:plotArea>
      <cx:plotAreaRegion>
        <cx:series layoutId="sunburst" uniqueId="{171594ED-ABAA-4A62-B03D-99885FEC0829}">
          <cx:tx>
            <cx:txData>
              <cx:f>Лист1!$B$1</cx:f>
              <cx:v>Ряд 1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050" b="1">
                    <a:solidFill>
                      <a:sysClr val="windowText" lastClr="000000"/>
                    </a:solidFill>
                  </a:defRPr>
                </a:pPr>
                <a:endParaRPr lang="ru-RU" sz="1050" b="1" i="0" u="none" strike="noStrike" kern="1200" baseline="0">
                  <a:solidFill>
                    <a:sysClr val="windowText" lastClr="000000"/>
                  </a:solidFill>
                  <a:latin typeface="Calibri"/>
                </a:endParaRPr>
              </a:p>
            </cx:txPr>
            <cx:visibility seriesName="0" categoryName="0" value="1"/>
            <cx:separator>, </cx:separator>
          </cx:dataLabels>
          <cx:dataId val="0"/>
        </cx:series>
      </cx:plotAreaRegion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400">
              <a:solidFill>
                <a:sysClr val="windowText" lastClr="000000"/>
              </a:solidFill>
            </a:defRPr>
          </a:pPr>
          <a:endParaRPr lang="ru-RU" sz="1400" b="0" i="0" u="none" strike="noStrike" kern="1200" baseline="0">
            <a:solidFill>
              <a:sysClr val="windowText" lastClr="000000"/>
            </a:solidFill>
            <a:latin typeface="Calibri"/>
          </a:endParaRPr>
        </a:p>
      </cx:txPr>
    </cx:legend>
  </cx:chart>
  <cx:spPr>
    <a:ln>
      <a:noFill/>
    </a:ln>
  </cx:spPr>
</cx:chartSpace>
</file>

<file path=ppt/charts/chartEx9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Лист1!$A$2:$A$4</cx:f>
        <cx:lvl ptCount="3">
          <cx:pt idx="0">понизили</cx:pt>
          <cx:pt idx="1">подтвердили</cx:pt>
          <cx:pt idx="2">повысили</cx:pt>
        </cx:lvl>
      </cx:strDim>
      <cx:numDim type="size">
        <cx:f>Лист1!$B$2:$B$4</cx:f>
        <cx:lvl ptCount="3" formatCode="Основной">
          <cx:pt idx="0">40.659999999999997</cx:pt>
          <cx:pt idx="1">56.009999999999998</cx:pt>
          <cx:pt idx="2">3.3300000000000001</cx:pt>
        </cx:lvl>
      </cx:numDim>
    </cx:data>
  </cx:chartData>
  <cx:chart>
    <cx:plotArea>
      <cx:plotAreaRegion>
        <cx:series layoutId="sunburst" uniqueId="{171594ED-ABAA-4A62-B03D-99885FEC0829}">
          <cx:tx>
            <cx:txData>
              <cx:f>Лист1!$B$1</cx:f>
              <cx:v>Ряд 1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100" b="1">
                    <a:solidFill>
                      <a:sysClr val="windowText" lastClr="000000"/>
                    </a:solidFill>
                    <a:latin typeface="+mn-lt"/>
                  </a:defRPr>
                </a:pPr>
                <a:endParaRPr lang="ru-RU" sz="1100" b="1" i="0" u="none" strike="noStrike" kern="1200" baseline="0">
                  <a:solidFill>
                    <a:sysClr val="windowText" lastClr="000000"/>
                  </a:solidFill>
                  <a:latin typeface="+mn-lt"/>
                </a:endParaRPr>
              </a:p>
            </cx:txPr>
            <cx:visibility seriesName="0" categoryName="0" value="1"/>
            <cx:separator>, </cx:separator>
            <cx:dataLabel idx="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050"/>
                  </a:pPr>
                  <a:r>
                    <a:rPr lang="ru-RU" sz="105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</a:rPr>
                    <a:t>40,66</a:t>
                  </a:r>
                </a:p>
              </cx:txPr>
            </cx:dataLabel>
          </cx:dataLabels>
          <cx:dataId val="0"/>
        </cx:series>
      </cx:plotAreaRegion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400">
              <a:solidFill>
                <a:sysClr val="windowText" lastClr="000000"/>
              </a:solidFill>
            </a:defRPr>
          </a:pPr>
          <a:endParaRPr lang="ru-RU" sz="1400" b="0" i="0" u="none" strike="noStrike" kern="1200" baseline="0">
            <a:solidFill>
              <a:sysClr val="windowText" lastClr="000000"/>
            </a:solidFill>
            <a:latin typeface="Calibri"/>
          </a:endParaRPr>
        </a:p>
      </cx:txPr>
    </cx:legend>
  </cx:chart>
  <cx:spPr>
    <a:ln>
      <a:noFill/>
    </a:ln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0.34095</cdr:x>
      <cdr:y>0.3252</cdr:y>
    </cdr:from>
    <cdr:to>
      <cdr:x>0.68126</cdr:x>
      <cdr:y>0.37926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E01429B-3B66-4672-B795-F48FED121553}"/>
            </a:ext>
          </a:extLst>
        </cdr:cNvPr>
        <cdr:cNvSpPr txBox="1"/>
      </cdr:nvSpPr>
      <cdr:spPr>
        <a:xfrm xmlns:a="http://schemas.openxmlformats.org/drawingml/2006/main">
          <a:off x="2349855" y="1784018"/>
          <a:ext cx="2345410" cy="2965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dirty="0"/>
            <a:t>«2» - 4, «3» - 62, «4» - 65, «5» - 12</a:t>
          </a:r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71A82C1-5FFE-99FC-44F7-8EBF2B1B98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0B3D208-D754-2459-EAA9-83F5DB9316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74271-1331-4452-881E-898437D3224A}" type="datetimeFigureOut">
              <a:rPr lang="ru-RU" smtClean="0"/>
              <a:t>02.08.2024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34E2EEE-26BA-EF38-8770-4D4B49411E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F3650DF-EBD7-1244-E1D3-0E3B856241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DB568-9709-4CEA-A565-5ED5DEAE5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561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2CD8070-D9CD-8D41-1F42-C33AE22D67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767F854-6F87-EA0C-1A9B-AB8A17037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56760"/>
            <a:ext cx="10515600" cy="9723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A3AC097A-484F-D4FF-B96D-5C68211E0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47360"/>
            <a:ext cx="10515600" cy="111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49036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2C1D20F5-CE80-6AB5-012B-ED08711CB1A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2191999 w 12192000"/>
              <a:gd name="connsiteY3" fmla="*/ 6858000 h 6858000"/>
              <a:gd name="connsiteX4" fmla="*/ 12191999 w 12192000"/>
              <a:gd name="connsiteY4" fmla="*/ 3430270 h 6858000"/>
              <a:gd name="connsiteX5" fmla="*/ 8764269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2191999" y="6858000"/>
                </a:lnTo>
                <a:lnTo>
                  <a:pt x="12191999" y="3430270"/>
                </a:lnTo>
                <a:cubicBezTo>
                  <a:pt x="12191999" y="5329555"/>
                  <a:pt x="10662919" y="6858000"/>
                  <a:pt x="8764269" y="6858000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id="{65A9FB47-03F0-836A-5245-19852DA4EDB5}"/>
              </a:ext>
            </a:extLst>
          </p:cNvPr>
          <p:cNvSpPr/>
          <p:nvPr/>
        </p:nvSpPr>
        <p:spPr>
          <a:xfrm>
            <a:off x="8764269" y="3430270"/>
            <a:ext cx="3427730" cy="3427729"/>
          </a:xfrm>
          <a:custGeom>
            <a:avLst/>
            <a:gdLst>
              <a:gd name="connsiteX0" fmla="*/ 3427730 w 3427730"/>
              <a:gd name="connsiteY0" fmla="*/ 0 h 3427729"/>
              <a:gd name="connsiteX1" fmla="*/ 0 w 3427730"/>
              <a:gd name="connsiteY1" fmla="*/ 3427730 h 3427729"/>
              <a:gd name="connsiteX2" fmla="*/ 3427730 w 3427730"/>
              <a:gd name="connsiteY2" fmla="*/ 3427730 h 3427729"/>
              <a:gd name="connsiteX3" fmla="*/ 3427730 w 3427730"/>
              <a:gd name="connsiteY3" fmla="*/ 0 h 3427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7730" h="3427729">
                <a:moveTo>
                  <a:pt x="3427730" y="0"/>
                </a:moveTo>
                <a:cubicBezTo>
                  <a:pt x="3427730" y="1899285"/>
                  <a:pt x="1898650" y="3427730"/>
                  <a:pt x="0" y="3427730"/>
                </a:cubicBezTo>
                <a:lnTo>
                  <a:pt x="3427730" y="3427730"/>
                </a:lnTo>
                <a:lnTo>
                  <a:pt x="3427730" y="0"/>
                </a:lnTo>
                <a:close/>
              </a:path>
            </a:pathLst>
          </a:custGeom>
          <a:solidFill>
            <a:srgbClr val="138189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303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53D96DD-D849-71BA-6111-25ADD9B57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Рисунок 18">
            <a:extLst>
              <a:ext uri="{FF2B5EF4-FFF2-40B4-BE49-F238E27FC236}">
                <a16:creationId xmlns:a16="http://schemas.microsoft.com/office/drawing/2014/main" id="{E797736F-CF0D-0124-7BE7-75B7E68531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1150" y="341630"/>
            <a:ext cx="6174740" cy="6174740"/>
          </a:xfrm>
          <a:custGeom>
            <a:avLst/>
            <a:gdLst>
              <a:gd name="connsiteX0" fmla="*/ 3087371 w 6174740"/>
              <a:gd name="connsiteY0" fmla="*/ 0 h 6174740"/>
              <a:gd name="connsiteX1" fmla="*/ 4813490 w 6174740"/>
              <a:gd name="connsiteY1" fmla="*/ 527309 h 6174740"/>
              <a:gd name="connsiteX2" fmla="*/ 4992272 w 6174740"/>
              <a:gd name="connsiteY2" fmla="*/ 661004 h 6174740"/>
              <a:gd name="connsiteX3" fmla="*/ 5051169 w 6174740"/>
              <a:gd name="connsiteY3" fmla="*/ 705048 h 6174740"/>
              <a:gd name="connsiteX4" fmla="*/ 5270421 w 6174740"/>
              <a:gd name="connsiteY4" fmla="*/ 904320 h 6174740"/>
              <a:gd name="connsiteX5" fmla="*/ 6174740 w 6174740"/>
              <a:gd name="connsiteY5" fmla="*/ 3087370 h 6174740"/>
              <a:gd name="connsiteX6" fmla="*/ 6035981 w 6174740"/>
              <a:gd name="connsiteY6" fmla="*/ 4005410 h 6174740"/>
              <a:gd name="connsiteX7" fmla="*/ 5802213 w 6174740"/>
              <a:gd name="connsiteY7" fmla="*/ 4558935 h 6174740"/>
              <a:gd name="connsiteX8" fmla="*/ 4559217 w 6174740"/>
              <a:gd name="connsiteY8" fmla="*/ 5802085 h 6174740"/>
              <a:gd name="connsiteX9" fmla="*/ 3557662 w 6174740"/>
              <a:gd name="connsiteY9" fmla="*/ 6139164 h 6174740"/>
              <a:gd name="connsiteX10" fmla="*/ 3403119 w 6174740"/>
              <a:gd name="connsiteY10" fmla="*/ 6158799 h 6174740"/>
              <a:gd name="connsiteX11" fmla="*/ 3246290 w 6174740"/>
              <a:gd name="connsiteY11" fmla="*/ 6170723 h 6174740"/>
              <a:gd name="connsiteX12" fmla="*/ 3087370 w 6174740"/>
              <a:gd name="connsiteY12" fmla="*/ 6174740 h 6174740"/>
              <a:gd name="connsiteX13" fmla="*/ 2928506 w 6174740"/>
              <a:gd name="connsiteY13" fmla="*/ 6170723 h 6174740"/>
              <a:gd name="connsiteX14" fmla="*/ 0 w 6174740"/>
              <a:gd name="connsiteY14" fmla="*/ 3087370 h 6174740"/>
              <a:gd name="connsiteX15" fmla="*/ 3087371 w 6174740"/>
              <a:gd name="connsiteY15" fmla="*/ 0 h 6174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74740" h="6174740">
                <a:moveTo>
                  <a:pt x="3087371" y="0"/>
                </a:moveTo>
                <a:cubicBezTo>
                  <a:pt x="3726736" y="0"/>
                  <a:pt x="4320739" y="194400"/>
                  <a:pt x="4813490" y="527309"/>
                </a:cubicBezTo>
                <a:lnTo>
                  <a:pt x="4992272" y="661004"/>
                </a:lnTo>
                <a:lnTo>
                  <a:pt x="5051169" y="705048"/>
                </a:lnTo>
                <a:cubicBezTo>
                  <a:pt x="5127411" y="767969"/>
                  <a:pt x="5200581" y="834479"/>
                  <a:pt x="5270421" y="904320"/>
                </a:cubicBezTo>
                <a:cubicBezTo>
                  <a:pt x="5829142" y="1463040"/>
                  <a:pt x="6174740" y="2234883"/>
                  <a:pt x="6174740" y="3087370"/>
                </a:cubicBezTo>
                <a:cubicBezTo>
                  <a:pt x="6174740" y="3407053"/>
                  <a:pt x="6126163" y="3715395"/>
                  <a:pt x="6035981" y="4005410"/>
                </a:cubicBezTo>
                <a:cubicBezTo>
                  <a:pt x="5975860" y="4198754"/>
                  <a:pt x="5897249" y="4383952"/>
                  <a:pt x="5802213" y="4558935"/>
                </a:cubicBezTo>
                <a:cubicBezTo>
                  <a:pt x="5517105" y="5083885"/>
                  <a:pt x="5084177" y="5516897"/>
                  <a:pt x="4559217" y="5802085"/>
                </a:cubicBezTo>
                <a:cubicBezTo>
                  <a:pt x="4252991" y="5968444"/>
                  <a:pt x="3915448" y="6084501"/>
                  <a:pt x="3557662" y="6139164"/>
                </a:cubicBezTo>
                <a:cubicBezTo>
                  <a:pt x="3506550" y="6146972"/>
                  <a:pt x="3455025" y="6153528"/>
                  <a:pt x="3403119" y="6158799"/>
                </a:cubicBezTo>
                <a:cubicBezTo>
                  <a:pt x="3351213" y="6164070"/>
                  <a:pt x="3298926" y="6168055"/>
                  <a:pt x="3246290" y="6170723"/>
                </a:cubicBezTo>
                <a:lnTo>
                  <a:pt x="3087370" y="6174740"/>
                </a:lnTo>
                <a:lnTo>
                  <a:pt x="2928506" y="6170723"/>
                </a:lnTo>
                <a:cubicBezTo>
                  <a:pt x="1297346" y="6088026"/>
                  <a:pt x="0" y="4739065"/>
                  <a:pt x="0" y="3087370"/>
                </a:cubicBezTo>
                <a:cubicBezTo>
                  <a:pt x="0" y="1382395"/>
                  <a:pt x="1382395" y="0"/>
                  <a:pt x="3087371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9F91FFF6-4C03-7D93-625D-47EC29924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7040" y="1097281"/>
            <a:ext cx="4663440" cy="5562599"/>
          </a:xfrm>
        </p:spPr>
        <p:txBody>
          <a:bodyPr/>
          <a:lstStyle>
            <a:lvl1pPr algn="l">
              <a:defRPr lang="ru-RU" dirty="0" smtClean="0">
                <a:solidFill>
                  <a:schemeClr val="bg1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chemeClr val="bg1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chemeClr val="bg1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chemeClr val="bg1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chemeClr val="bg1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894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9E31CE9-C203-BF5A-9453-3523A756FD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C9606-4E2E-4588-40EE-C339CEA78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097281"/>
            <a:ext cx="10728960" cy="59436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13818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66FB59C-7FD0-9327-5560-951BAC891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065654"/>
            <a:ext cx="10728960" cy="4594226"/>
          </a:xfrm>
        </p:spPr>
        <p:txBody>
          <a:bodyPr/>
          <a:lstStyle>
            <a:lvl1pPr marL="342900" indent="-342900" algn="l">
              <a:buClr>
                <a:srgbClr val="138189"/>
              </a:buClr>
              <a:buFont typeface="Arial" panose="020B0604020202020204" pitchFamily="34" charset="0"/>
              <a:buChar char="•"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800100" indent="-342900" algn="l">
              <a:buClr>
                <a:srgbClr val="138189"/>
              </a:buClr>
              <a:buFont typeface="Arial" panose="020B0604020202020204" pitchFamily="34" charset="0"/>
              <a:buChar char="•"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1257300" indent="-342900" algn="l">
              <a:buClr>
                <a:srgbClr val="138189"/>
              </a:buClr>
              <a:buFont typeface="Arial" panose="020B0604020202020204" pitchFamily="34" charset="0"/>
              <a:buChar char="•"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657350" indent="-285750" algn="l">
              <a:buClr>
                <a:srgbClr val="138189"/>
              </a:buClr>
              <a:buFont typeface="Arial" panose="020B0604020202020204" pitchFamily="34" charset="0"/>
              <a:buChar char="•"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2114550" indent="-285750" algn="l">
              <a:buClr>
                <a:srgbClr val="138189"/>
              </a:buClr>
              <a:buFont typeface="Arial" panose="020B0604020202020204" pitchFamily="34" charset="0"/>
              <a:buChar char="•"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9693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9E31CE9-C203-BF5A-9453-3523A756FD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C9606-4E2E-4588-40EE-C339CEA78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097281"/>
            <a:ext cx="10728960" cy="59436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13818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EBA04DC2-40A0-83AD-C210-4FB4ACA43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065654"/>
            <a:ext cx="51663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654E0DCD-021D-F45C-2EDF-22567DC72B9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94120" y="2065654"/>
            <a:ext cx="51663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42530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7C2658-4A48-CBAF-1A82-0E58F5EBF1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C9606-4E2E-4588-40EE-C339CEA78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097281"/>
            <a:ext cx="10728960" cy="59436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13818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66FB59C-7FD0-9327-5560-951BAC891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065654"/>
            <a:ext cx="107289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8217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7C2658-4A48-CBAF-1A82-0E58F5EBF1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C9606-4E2E-4588-40EE-C339CEA78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097281"/>
            <a:ext cx="10728960" cy="59436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13818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AE1843D4-49AC-1F6A-A790-A50BD02BD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065654"/>
            <a:ext cx="51663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0D165736-A4CD-E14C-E750-388DB8D36EF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94120" y="2065654"/>
            <a:ext cx="51663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7641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F78266-F8A0-5247-11A9-BBF2F4FB57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C9606-4E2E-4588-40EE-C339CEA78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097281"/>
            <a:ext cx="10728960" cy="59436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13818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66FB59C-7FD0-9327-5560-951BAC891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065654"/>
            <a:ext cx="107289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7495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F78266-F8A0-5247-11A9-BBF2F4FB57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C9606-4E2E-4588-40EE-C339CEA78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097281"/>
            <a:ext cx="10728960" cy="59436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13818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66FB59C-7FD0-9327-5560-951BAC891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065654"/>
            <a:ext cx="51663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A1DDF331-2770-C4DD-6ACE-560DF3BAD0E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94120" y="2065654"/>
            <a:ext cx="51663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34008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5270E1-4BAB-A5BC-91CF-58DB05B928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C9606-4E2E-4588-40EE-C339CEA78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097281"/>
            <a:ext cx="10728960" cy="59436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13818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66FB59C-7FD0-9327-5560-951BAC891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065654"/>
            <a:ext cx="107289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88049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76EB2BD-F2B4-D605-EF79-8FBD2DA6A4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Рисунок 27">
            <a:extLst>
              <a:ext uri="{FF2B5EF4-FFF2-40B4-BE49-F238E27FC236}">
                <a16:creationId xmlns:a16="http://schemas.microsoft.com/office/drawing/2014/main" id="{598F62C9-8BAB-8957-DA8D-D17A7AC685D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5334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cubicBezTo>
                  <a:pt x="12192000" y="3799205"/>
                  <a:pt x="9133205" y="6858000"/>
                  <a:pt x="5334000" y="6858000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ru-RU" dirty="0"/>
              <a:t>Фото</a:t>
            </a:r>
          </a:p>
        </p:txBody>
      </p:sp>
    </p:spTree>
    <p:extLst>
      <p:ext uri="{BB962C8B-B14F-4D97-AF65-F5344CB8AC3E}">
        <p14:creationId xmlns:p14="http://schemas.microsoft.com/office/powerpoint/2010/main" val="626356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70FFDF-0F1C-1BDE-2C7C-6F1EEA51E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56760"/>
            <a:ext cx="10515600" cy="9723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42A32B-87BF-A1C4-AE44-6C01AC3A9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547360"/>
            <a:ext cx="10515600" cy="111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3279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0" r:id="rId3"/>
    <p:sldLayoutId id="2147483663" r:id="rId4"/>
    <p:sldLayoutId id="2147483669" r:id="rId5"/>
    <p:sldLayoutId id="2147483664" r:id="rId6"/>
    <p:sldLayoutId id="2147483668" r:id="rId7"/>
    <p:sldLayoutId id="2147483665" r:id="rId8"/>
    <p:sldLayoutId id="2147483651" r:id="rId9"/>
    <p:sldLayoutId id="2147483661" r:id="rId10"/>
    <p:sldLayoutId id="2147483662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microsoft.com/office/2014/relationships/chartEx" Target="../charts/chartEx10.xml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microsoft.com/office/2014/relationships/chartEx" Target="../charts/chartEx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microsoft.com/office/2014/relationships/chartEx" Target="../charts/chartEx4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microsoft.com/office/2014/relationships/chartEx" Target="../charts/chartEx5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microsoft.com/office/2014/relationships/chartEx" Target="../charts/chartEx6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microsoft.com/office/2014/relationships/chartEx" Target="../charts/chartEx7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microsoft.com/office/2014/relationships/chartEx" Target="../charts/chartEx8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microsoft.com/office/2014/relationships/chartEx" Target="../charts/chartEx9.xml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006AD5E-8059-51D8-7B2E-A3A2EF52D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76103"/>
            <a:ext cx="10515600" cy="97234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Результаты Всероссийских проверочных работ (ВПР) </a:t>
            </a:r>
            <a:br>
              <a:rPr lang="ru-RU" b="1" dirty="0"/>
            </a:br>
            <a:r>
              <a:rPr lang="ru-RU" b="1" dirty="0"/>
              <a:t>в  Приморском крае</a:t>
            </a:r>
            <a:br>
              <a:rPr lang="ru-RU" b="1" dirty="0"/>
            </a:br>
            <a:br>
              <a:rPr lang="en-US" b="1" dirty="0"/>
            </a:br>
            <a:r>
              <a:rPr lang="ru-RU" b="1" dirty="0"/>
              <a:t>202</a:t>
            </a:r>
            <a:r>
              <a:rPr lang="en-US" b="1" dirty="0"/>
              <a:t>4</a:t>
            </a:r>
            <a:r>
              <a:rPr lang="ru-RU" b="1" dirty="0"/>
              <a:t> год</a:t>
            </a:r>
            <a:br>
              <a:rPr lang="ru-RU" b="1" dirty="0"/>
            </a:br>
            <a:r>
              <a:rPr lang="ru-RU" b="1" dirty="0"/>
              <a:t>7 класс</a:t>
            </a:r>
          </a:p>
        </p:txBody>
      </p:sp>
    </p:spTree>
    <p:extLst>
      <p:ext uri="{BB962C8B-B14F-4D97-AF65-F5344CB8AC3E}">
        <p14:creationId xmlns:p14="http://schemas.microsoft.com/office/powerpoint/2010/main" val="2056701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Распределение участников по отметкам, %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FFA6CE0-D724-4244-B21F-300A8875D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823144"/>
              </p:ext>
            </p:extLst>
          </p:nvPr>
        </p:nvGraphicFramePr>
        <p:xfrm>
          <a:off x="194122" y="2784742"/>
          <a:ext cx="3756179" cy="10211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2273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1433906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</a:tblGrid>
              <a:tr h="37858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Количество участников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 класс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32951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Россия (вся выборка)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1434888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  <a:tr h="31303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Приморский край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18130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9007028"/>
                  </a:ext>
                </a:extLst>
              </a:tr>
            </a:tbl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4478881-B93D-411D-81FB-2A5AB84EA5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9101804"/>
              </p:ext>
            </p:extLst>
          </p:nvPr>
        </p:nvGraphicFramePr>
        <p:xfrm>
          <a:off x="4095749" y="723900"/>
          <a:ext cx="7677151" cy="56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4EA5D35-4CFB-4757-B0F4-E67B3D2CBB2A}"/>
              </a:ext>
            </a:extLst>
          </p:cNvPr>
          <p:cNvSpPr txBox="1"/>
          <p:nvPr/>
        </p:nvSpPr>
        <p:spPr>
          <a:xfrm>
            <a:off x="10597333" y="13711"/>
            <a:ext cx="15946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Русский язык, 7 класс</a:t>
            </a:r>
          </a:p>
        </p:txBody>
      </p:sp>
    </p:spTree>
    <p:extLst>
      <p:ext uri="{BB962C8B-B14F-4D97-AF65-F5344CB8AC3E}">
        <p14:creationId xmlns:p14="http://schemas.microsoft.com/office/powerpoint/2010/main" val="125843714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300365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Достижение планируемых результатов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DC35874-62BF-4D4F-AC73-5604ABA8AB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5701131"/>
              </p:ext>
            </p:extLst>
          </p:nvPr>
        </p:nvGraphicFramePr>
        <p:xfrm>
          <a:off x="409575" y="723900"/>
          <a:ext cx="11363325" cy="539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24746DC-6D51-48FE-8696-5F0A72E1476D}"/>
              </a:ext>
            </a:extLst>
          </p:cNvPr>
          <p:cNvSpPr txBox="1"/>
          <p:nvPr/>
        </p:nvSpPr>
        <p:spPr>
          <a:xfrm>
            <a:off x="9597339" y="5999520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лучше общероссийского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90D271-C629-4ADF-8943-37A49A4D5ED3}"/>
              </a:ext>
            </a:extLst>
          </p:cNvPr>
          <p:cNvSpPr txBox="1"/>
          <p:nvPr/>
        </p:nvSpPr>
        <p:spPr>
          <a:xfrm>
            <a:off x="9597339" y="6253345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выше 80%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D48567-4EC9-43E0-B87B-7C7AEB86AA00}"/>
              </a:ext>
            </a:extLst>
          </p:cNvPr>
          <p:cNvSpPr txBox="1"/>
          <p:nvPr/>
        </p:nvSpPr>
        <p:spPr>
          <a:xfrm>
            <a:off x="9597337" y="6546819"/>
            <a:ext cx="243162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 самый  низкий % выполнения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317570-9DA7-45C8-95C0-FC8B34A1C001}"/>
              </a:ext>
            </a:extLst>
          </p:cNvPr>
          <p:cNvSpPr txBox="1"/>
          <p:nvPr/>
        </p:nvSpPr>
        <p:spPr>
          <a:xfrm>
            <a:off x="9267841" y="6340614"/>
            <a:ext cx="329501" cy="17814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DBF8BB-E2A5-4BC6-A512-B2C88FF1140D}"/>
              </a:ext>
            </a:extLst>
          </p:cNvPr>
          <p:cNvSpPr txBox="1"/>
          <p:nvPr/>
        </p:nvSpPr>
        <p:spPr>
          <a:xfrm>
            <a:off x="9269763" y="6588111"/>
            <a:ext cx="327574" cy="1944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7FE6DA13-B5DC-473A-AEFF-6B242BFB4357}"/>
              </a:ext>
            </a:extLst>
          </p:cNvPr>
          <p:cNvSpPr txBox="1"/>
          <p:nvPr/>
        </p:nvSpPr>
        <p:spPr>
          <a:xfrm>
            <a:off x="9267835" y="6077441"/>
            <a:ext cx="329512" cy="19444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9244FE-7153-413B-9C74-140A66223C21}"/>
              </a:ext>
            </a:extLst>
          </p:cNvPr>
          <p:cNvSpPr txBox="1"/>
          <p:nvPr/>
        </p:nvSpPr>
        <p:spPr>
          <a:xfrm>
            <a:off x="10345661" y="13711"/>
            <a:ext cx="1846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Обществознание, 7 класс</a:t>
            </a:r>
          </a:p>
        </p:txBody>
      </p:sp>
    </p:spTree>
    <p:extLst>
      <p:ext uri="{BB962C8B-B14F-4D97-AF65-F5344CB8AC3E}">
        <p14:creationId xmlns:p14="http://schemas.microsoft.com/office/powerpoint/2010/main" val="114292346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Распределение участников по отметкам, %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FFA6CE0-D724-4244-B21F-300A8875D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619627"/>
              </p:ext>
            </p:extLst>
          </p:nvPr>
        </p:nvGraphicFramePr>
        <p:xfrm>
          <a:off x="139546" y="2952750"/>
          <a:ext cx="3756179" cy="952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2229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</a:tblGrid>
              <a:tr h="2963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Количество участников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 класс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Россия (вся выборка)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480370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Приморский край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5774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9007028"/>
                  </a:ext>
                </a:extLst>
              </a:tr>
            </a:tbl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4478881-B93D-411D-81FB-2A5AB84EA5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5088204"/>
              </p:ext>
            </p:extLst>
          </p:nvPr>
        </p:nvGraphicFramePr>
        <p:xfrm>
          <a:off x="4095749" y="723900"/>
          <a:ext cx="7677151" cy="56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3378C34-5050-4D0D-9337-2AC083778450}"/>
              </a:ext>
            </a:extLst>
          </p:cNvPr>
          <p:cNvSpPr txBox="1"/>
          <p:nvPr/>
        </p:nvSpPr>
        <p:spPr>
          <a:xfrm>
            <a:off x="10345661" y="13711"/>
            <a:ext cx="1846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Обществознание, 7 класс</a:t>
            </a:r>
          </a:p>
        </p:txBody>
      </p:sp>
    </p:spTree>
    <p:extLst>
      <p:ext uri="{BB962C8B-B14F-4D97-AF65-F5344CB8AC3E}">
        <p14:creationId xmlns:p14="http://schemas.microsoft.com/office/powerpoint/2010/main" val="23574396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Распределение первичных баллов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8A7017B7-19EA-4F59-A353-2E4DF65C42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660538"/>
              </p:ext>
            </p:extLst>
          </p:nvPr>
        </p:nvGraphicFramePr>
        <p:xfrm>
          <a:off x="504189" y="723900"/>
          <a:ext cx="11449686" cy="5500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авая фигурная скобка 1">
            <a:extLst>
              <a:ext uri="{FF2B5EF4-FFF2-40B4-BE49-F238E27FC236}">
                <a16:creationId xmlns:a16="http://schemas.microsoft.com/office/drawing/2014/main" id="{885D3207-DFA3-456F-9CC9-C9F82E22EC16}"/>
              </a:ext>
            </a:extLst>
          </p:cNvPr>
          <p:cNvSpPr/>
          <p:nvPr/>
        </p:nvSpPr>
        <p:spPr>
          <a:xfrm rot="5400000">
            <a:off x="6630751" y="4905190"/>
            <a:ext cx="287558" cy="2349968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фигурная скобка 4">
            <a:extLst>
              <a:ext uri="{FF2B5EF4-FFF2-40B4-BE49-F238E27FC236}">
                <a16:creationId xmlns:a16="http://schemas.microsoft.com/office/drawing/2014/main" id="{F8FD364E-D3CE-4ECD-9508-A8EFF0C91621}"/>
              </a:ext>
            </a:extLst>
          </p:cNvPr>
          <p:cNvSpPr/>
          <p:nvPr/>
        </p:nvSpPr>
        <p:spPr>
          <a:xfrm rot="5400000">
            <a:off x="10937071" y="5483155"/>
            <a:ext cx="297499" cy="1203979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id="{5C1F372C-0DBD-48C2-9221-45F17602B6DB}"/>
              </a:ext>
            </a:extLst>
          </p:cNvPr>
          <p:cNvSpPr/>
          <p:nvPr/>
        </p:nvSpPr>
        <p:spPr>
          <a:xfrm rot="5400000">
            <a:off x="8981452" y="4985495"/>
            <a:ext cx="287559" cy="2209236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фигурная скобка 7">
            <a:extLst>
              <a:ext uri="{FF2B5EF4-FFF2-40B4-BE49-F238E27FC236}">
                <a16:creationId xmlns:a16="http://schemas.microsoft.com/office/drawing/2014/main" id="{D70BC413-238B-4C4C-8FFF-2C59AF79E197}"/>
              </a:ext>
            </a:extLst>
          </p:cNvPr>
          <p:cNvSpPr/>
          <p:nvPr/>
        </p:nvSpPr>
        <p:spPr>
          <a:xfrm rot="5400000">
            <a:off x="3247647" y="3927641"/>
            <a:ext cx="287559" cy="4305067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8123AB-B78E-4DA2-BDCE-A3E5D1AA0A7F}"/>
              </a:ext>
            </a:extLst>
          </p:cNvPr>
          <p:cNvSpPr txBox="1"/>
          <p:nvPr/>
        </p:nvSpPr>
        <p:spPr>
          <a:xfrm>
            <a:off x="3115201" y="6248129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«2»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9A4B10-EDC8-4B6C-B931-CFE0CD0F7742}"/>
              </a:ext>
            </a:extLst>
          </p:cNvPr>
          <p:cNvSpPr txBox="1"/>
          <p:nvPr/>
        </p:nvSpPr>
        <p:spPr>
          <a:xfrm>
            <a:off x="6498305" y="6298694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«3»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3DB121-766F-449C-8C9C-B4822E7A55FA}"/>
              </a:ext>
            </a:extLst>
          </p:cNvPr>
          <p:cNvSpPr txBox="1"/>
          <p:nvPr/>
        </p:nvSpPr>
        <p:spPr>
          <a:xfrm>
            <a:off x="8869882" y="6289174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«4»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EBAF2E-4AA9-4C74-BBAF-884860710CE4}"/>
              </a:ext>
            </a:extLst>
          </p:cNvPr>
          <p:cNvSpPr txBox="1"/>
          <p:nvPr/>
        </p:nvSpPr>
        <p:spPr>
          <a:xfrm>
            <a:off x="10864654" y="6289174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«5»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E42496-F5B6-49E3-B492-C6C8D13E8754}"/>
              </a:ext>
            </a:extLst>
          </p:cNvPr>
          <p:cNvSpPr txBox="1"/>
          <p:nvPr/>
        </p:nvSpPr>
        <p:spPr>
          <a:xfrm>
            <a:off x="10345661" y="13711"/>
            <a:ext cx="1846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Обществознание, 7 класс</a:t>
            </a:r>
          </a:p>
        </p:txBody>
      </p:sp>
    </p:spTree>
    <p:extLst>
      <p:ext uri="{BB962C8B-B14F-4D97-AF65-F5344CB8AC3E}">
        <p14:creationId xmlns:p14="http://schemas.microsoft.com/office/powerpoint/2010/main" val="11587867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Выполнение заданий группами участников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99A6CDC-6674-47D3-86F1-B3479447F6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2802523"/>
              </p:ext>
            </p:extLst>
          </p:nvPr>
        </p:nvGraphicFramePr>
        <p:xfrm>
          <a:off x="831850" y="900641"/>
          <a:ext cx="10902950" cy="5742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4C0D2CF-746E-47F5-A574-64A23D0F5E6F}"/>
              </a:ext>
            </a:extLst>
          </p:cNvPr>
          <p:cNvSpPr txBox="1"/>
          <p:nvPr/>
        </p:nvSpPr>
        <p:spPr>
          <a:xfrm>
            <a:off x="10345661" y="13711"/>
            <a:ext cx="1846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Обществознание, 7 класс</a:t>
            </a:r>
          </a:p>
        </p:txBody>
      </p:sp>
    </p:spTree>
    <p:extLst>
      <p:ext uri="{BB962C8B-B14F-4D97-AF65-F5344CB8AC3E}">
        <p14:creationId xmlns:p14="http://schemas.microsoft.com/office/powerpoint/2010/main" val="365021557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967" y="288781"/>
            <a:ext cx="8032767" cy="509260"/>
          </a:xfrm>
        </p:spPr>
        <p:txBody>
          <a:bodyPr>
            <a:normAutofit fontScale="90000"/>
          </a:bodyPr>
          <a:lstStyle/>
          <a:p>
            <a:r>
              <a:rPr lang="ru-RU" dirty="0"/>
              <a:t>Сравнение отметок за работу с отметками по журналу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Диаграмма 3">
                <a:extLst>
                  <a:ext uri="{FF2B5EF4-FFF2-40B4-BE49-F238E27FC236}">
                    <a16:creationId xmlns:a16="http://schemas.microsoft.com/office/drawing/2014/main" id="{1B351FF4-6774-4ED7-A5D4-4187767B86F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287705696"/>
                  </p:ext>
                </p:extLst>
              </p:nvPr>
            </p:nvGraphicFramePr>
            <p:xfrm>
              <a:off x="1517095" y="1229600"/>
              <a:ext cx="8281246" cy="375346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Диаграмма 3">
                <a:extLst>
                  <a:ext uri="{FF2B5EF4-FFF2-40B4-BE49-F238E27FC236}">
                    <a16:creationId xmlns:a16="http://schemas.microsoft.com/office/drawing/2014/main" id="{1B351FF4-6774-4ED7-A5D4-4187767B86F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17095" y="1229600"/>
                <a:ext cx="8281246" cy="3753462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722290D-A478-4189-AC89-B1BCE364AF7A}"/>
              </a:ext>
            </a:extLst>
          </p:cNvPr>
          <p:cNvSpPr txBox="1"/>
          <p:nvPr/>
        </p:nvSpPr>
        <p:spPr>
          <a:xfrm>
            <a:off x="10345661" y="13711"/>
            <a:ext cx="1846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Обществознание, 7 класс</a:t>
            </a:r>
          </a:p>
        </p:txBody>
      </p:sp>
    </p:spTree>
    <p:extLst>
      <p:ext uri="{BB962C8B-B14F-4D97-AF65-F5344CB8AC3E}">
        <p14:creationId xmlns:p14="http://schemas.microsoft.com/office/powerpoint/2010/main" val="267897829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FA4C46F-5D12-76B5-8BC8-F8B04389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870" y="297181"/>
            <a:ext cx="10728960" cy="594360"/>
          </a:xfrm>
        </p:spPr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id="{C43E84AE-2FC9-4608-BADC-F993BE74A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84" y="1237507"/>
            <a:ext cx="11467694" cy="5323312"/>
          </a:xfrm>
        </p:spPr>
        <p:txBody>
          <a:bodyPr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В ВПР по обществознанию в 7 классах приняло участие </a:t>
            </a:r>
            <a:r>
              <a:rPr lang="ru-RU" sz="2800" b="1" dirty="0">
                <a:latin typeface="+mn-lt"/>
              </a:rPr>
              <a:t>5774</a:t>
            </a:r>
            <a:r>
              <a:rPr lang="ru-RU" sz="2800" dirty="0">
                <a:latin typeface="+mn-lt"/>
              </a:rPr>
              <a:t> человек.</a:t>
            </a:r>
          </a:p>
          <a:p>
            <a:endParaRPr lang="ru-RU" sz="2800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Не справились с  работой (получили «2») </a:t>
            </a:r>
            <a:r>
              <a:rPr lang="ru-RU" sz="2800" b="1" dirty="0">
                <a:latin typeface="+mn-lt"/>
              </a:rPr>
              <a:t>567</a:t>
            </a:r>
            <a:r>
              <a:rPr lang="ru-RU" sz="2800" dirty="0">
                <a:latin typeface="+mn-lt"/>
              </a:rPr>
              <a:t> участника (9,9%).</a:t>
            </a:r>
          </a:p>
          <a:p>
            <a:endParaRPr lang="ru-RU" sz="2800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 </a:t>
            </a:r>
            <a:r>
              <a:rPr lang="ru-RU" sz="2800" b="1" dirty="0">
                <a:latin typeface="+mn-lt"/>
              </a:rPr>
              <a:t>44,04</a:t>
            </a:r>
            <a:r>
              <a:rPr lang="ru-RU" sz="2800" dirty="0">
                <a:latin typeface="+mn-lt"/>
              </a:rPr>
              <a:t>% участников показали качество знаний (получили «4» и «5») в  процессе выполнения работы.</a:t>
            </a:r>
          </a:p>
          <a:p>
            <a:endParaRPr lang="ru-RU" sz="2800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Наибольшую сложность при выполнении работы вызвали задания  </a:t>
            </a:r>
            <a:r>
              <a:rPr lang="ru-RU" sz="2800" b="1" dirty="0">
                <a:latin typeface="+mn-lt"/>
              </a:rPr>
              <a:t>1.2, 5.2, 9.2.</a:t>
            </a:r>
            <a:endParaRPr lang="ru-RU" sz="2800" dirty="0">
              <a:latin typeface="+mn-lt"/>
            </a:endParaRPr>
          </a:p>
          <a:p>
            <a:endParaRPr lang="ru-RU" sz="2800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BCEE4E-6E4F-4996-9EF0-85ADC931BAAC}"/>
              </a:ext>
            </a:extLst>
          </p:cNvPr>
          <p:cNvSpPr txBox="1"/>
          <p:nvPr/>
        </p:nvSpPr>
        <p:spPr>
          <a:xfrm>
            <a:off x="10345661" y="13711"/>
            <a:ext cx="1846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Обществознание, 7 класс</a:t>
            </a:r>
          </a:p>
        </p:txBody>
      </p:sp>
    </p:spTree>
    <p:extLst>
      <p:ext uri="{BB962C8B-B14F-4D97-AF65-F5344CB8AC3E}">
        <p14:creationId xmlns:p14="http://schemas.microsoft.com/office/powerpoint/2010/main" val="2056731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Распределение первичных баллов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8A7017B7-19EA-4F59-A353-2E4DF65C42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9611369"/>
              </p:ext>
            </p:extLst>
          </p:nvPr>
        </p:nvGraphicFramePr>
        <p:xfrm>
          <a:off x="538796" y="946996"/>
          <a:ext cx="11449686" cy="5500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авая фигурная скобка 1">
            <a:extLst>
              <a:ext uri="{FF2B5EF4-FFF2-40B4-BE49-F238E27FC236}">
                <a16:creationId xmlns:a16="http://schemas.microsoft.com/office/drawing/2014/main" id="{885D3207-DFA3-456F-9CC9-C9F82E22EC16}"/>
              </a:ext>
            </a:extLst>
          </p:cNvPr>
          <p:cNvSpPr/>
          <p:nvPr/>
        </p:nvSpPr>
        <p:spPr>
          <a:xfrm rot="5400000">
            <a:off x="7018336" y="5088296"/>
            <a:ext cx="279326" cy="2181308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фигурная скобка 4">
            <a:extLst>
              <a:ext uri="{FF2B5EF4-FFF2-40B4-BE49-F238E27FC236}">
                <a16:creationId xmlns:a16="http://schemas.microsoft.com/office/drawing/2014/main" id="{F8FD364E-D3CE-4ECD-9508-A8EFF0C91621}"/>
              </a:ext>
            </a:extLst>
          </p:cNvPr>
          <p:cNvSpPr/>
          <p:nvPr/>
        </p:nvSpPr>
        <p:spPr>
          <a:xfrm rot="5400000">
            <a:off x="11058891" y="5485477"/>
            <a:ext cx="221684" cy="1355418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id="{5C1F372C-0DBD-48C2-9221-45F17602B6DB}"/>
              </a:ext>
            </a:extLst>
          </p:cNvPr>
          <p:cNvSpPr/>
          <p:nvPr/>
        </p:nvSpPr>
        <p:spPr>
          <a:xfrm rot="5400000">
            <a:off x="9245003" y="5062183"/>
            <a:ext cx="279328" cy="2214718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фигурная скобка 7">
            <a:extLst>
              <a:ext uri="{FF2B5EF4-FFF2-40B4-BE49-F238E27FC236}">
                <a16:creationId xmlns:a16="http://schemas.microsoft.com/office/drawing/2014/main" id="{D70BC413-238B-4C4C-8FFF-2C59AF79E197}"/>
              </a:ext>
            </a:extLst>
          </p:cNvPr>
          <p:cNvSpPr/>
          <p:nvPr/>
        </p:nvSpPr>
        <p:spPr>
          <a:xfrm rot="5400000">
            <a:off x="3420945" y="3675496"/>
            <a:ext cx="240897" cy="4994593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8123AB-B78E-4DA2-BDCE-A3E5D1AA0A7F}"/>
              </a:ext>
            </a:extLst>
          </p:cNvPr>
          <p:cNvSpPr txBox="1"/>
          <p:nvPr/>
        </p:nvSpPr>
        <p:spPr>
          <a:xfrm>
            <a:off x="3265168" y="6318613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«2»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9A4B10-EDC8-4B6C-B931-CFE0CD0F7742}"/>
              </a:ext>
            </a:extLst>
          </p:cNvPr>
          <p:cNvSpPr txBox="1"/>
          <p:nvPr/>
        </p:nvSpPr>
        <p:spPr>
          <a:xfrm>
            <a:off x="6924351" y="6326601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«3»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3DB121-766F-449C-8C9C-B4822E7A55FA}"/>
              </a:ext>
            </a:extLst>
          </p:cNvPr>
          <p:cNvSpPr txBox="1"/>
          <p:nvPr/>
        </p:nvSpPr>
        <p:spPr>
          <a:xfrm>
            <a:off x="9108442" y="6354716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«4»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EBAF2E-4AA9-4C74-BBAF-884860710CE4}"/>
              </a:ext>
            </a:extLst>
          </p:cNvPr>
          <p:cNvSpPr txBox="1"/>
          <p:nvPr/>
        </p:nvSpPr>
        <p:spPr>
          <a:xfrm>
            <a:off x="10889298" y="6304731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«5»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57369B-21A4-45D6-8C43-97EA6C174D69}"/>
              </a:ext>
            </a:extLst>
          </p:cNvPr>
          <p:cNvSpPr txBox="1"/>
          <p:nvPr/>
        </p:nvSpPr>
        <p:spPr>
          <a:xfrm>
            <a:off x="10597333" y="13711"/>
            <a:ext cx="15946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Русский язык, 7 класс</a:t>
            </a:r>
          </a:p>
        </p:txBody>
      </p:sp>
    </p:spTree>
    <p:extLst>
      <p:ext uri="{BB962C8B-B14F-4D97-AF65-F5344CB8AC3E}">
        <p14:creationId xmlns:p14="http://schemas.microsoft.com/office/powerpoint/2010/main" val="1343473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 fontScale="90000"/>
          </a:bodyPr>
          <a:lstStyle/>
          <a:p>
            <a:r>
              <a:rPr lang="ru-RU" dirty="0"/>
              <a:t>Выполнение заданий группами участников, %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99A6CDC-6674-47D3-86F1-B3479447F6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8888453"/>
              </p:ext>
            </p:extLst>
          </p:nvPr>
        </p:nvGraphicFramePr>
        <p:xfrm>
          <a:off x="831850" y="900641"/>
          <a:ext cx="10902950" cy="5742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E5CEFFE-2068-476E-B28F-ABD4A40A1D85}"/>
              </a:ext>
            </a:extLst>
          </p:cNvPr>
          <p:cNvSpPr txBox="1"/>
          <p:nvPr/>
        </p:nvSpPr>
        <p:spPr>
          <a:xfrm>
            <a:off x="10597333" y="13711"/>
            <a:ext cx="15946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Русский язык, 7 класс</a:t>
            </a:r>
          </a:p>
        </p:txBody>
      </p:sp>
    </p:spTree>
    <p:extLst>
      <p:ext uri="{BB962C8B-B14F-4D97-AF65-F5344CB8AC3E}">
        <p14:creationId xmlns:p14="http://schemas.microsoft.com/office/powerpoint/2010/main" val="4125663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967" y="288781"/>
            <a:ext cx="8032767" cy="509260"/>
          </a:xfrm>
        </p:spPr>
        <p:txBody>
          <a:bodyPr>
            <a:normAutofit fontScale="90000"/>
          </a:bodyPr>
          <a:lstStyle/>
          <a:p>
            <a:r>
              <a:rPr lang="ru-RU" dirty="0"/>
              <a:t>Сравнение отметок за работу с отметками по журналу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" name="Диаграмма 1">
                <a:extLst>
                  <a:ext uri="{FF2B5EF4-FFF2-40B4-BE49-F238E27FC236}">
                    <a16:creationId xmlns:a16="http://schemas.microsoft.com/office/drawing/2014/main" id="{A9DD2C83-0646-209F-035E-66A9F533B62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457150330"/>
                  </p:ext>
                </p:extLst>
              </p:nvPr>
            </p:nvGraphicFramePr>
            <p:xfrm>
              <a:off x="1551962" y="1120543"/>
              <a:ext cx="8284043" cy="364440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2" name="Диаграмма 1">
                <a:extLst>
                  <a:ext uri="{FF2B5EF4-FFF2-40B4-BE49-F238E27FC236}">
                    <a16:creationId xmlns:a16="http://schemas.microsoft.com/office/drawing/2014/main" id="{A9DD2C83-0646-209F-035E-66A9F533B62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1962" y="1120543"/>
                <a:ext cx="8284043" cy="3644405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608A74B-B1E0-4EA6-852A-CA7D6E2CAC74}"/>
              </a:ext>
            </a:extLst>
          </p:cNvPr>
          <p:cNvSpPr txBox="1"/>
          <p:nvPr/>
        </p:nvSpPr>
        <p:spPr>
          <a:xfrm>
            <a:off x="10597333" y="13711"/>
            <a:ext cx="15946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Русский язык, 7 класс</a:t>
            </a:r>
          </a:p>
        </p:txBody>
      </p:sp>
    </p:spTree>
    <p:extLst>
      <p:ext uri="{BB962C8B-B14F-4D97-AF65-F5344CB8AC3E}">
        <p14:creationId xmlns:p14="http://schemas.microsoft.com/office/powerpoint/2010/main" val="83545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FA4C46F-5D12-76B5-8BC8-F8B04389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870" y="297181"/>
            <a:ext cx="10728960" cy="594360"/>
          </a:xfrm>
        </p:spPr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id="{C43E84AE-2FC9-4608-BADC-F993BE74A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84" y="1237507"/>
            <a:ext cx="11467694" cy="5323312"/>
          </a:xfrm>
        </p:spPr>
        <p:txBody>
          <a:bodyPr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В ВПР по русскому языку в 7 классах приняло участие </a:t>
            </a:r>
            <a:r>
              <a:rPr lang="ru-RU" sz="2800" b="1" dirty="0">
                <a:latin typeface="+mn-lt"/>
              </a:rPr>
              <a:t>18130</a:t>
            </a:r>
            <a:r>
              <a:rPr lang="ru-RU" sz="2800" dirty="0">
                <a:latin typeface="+mn-lt"/>
              </a:rPr>
              <a:t> человек.</a:t>
            </a:r>
          </a:p>
          <a:p>
            <a:endParaRPr lang="ru-RU" sz="2800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Не справились с  работой (получили «2») </a:t>
            </a:r>
            <a:r>
              <a:rPr lang="ru-RU" sz="2800" b="1" dirty="0">
                <a:latin typeface="+mn-lt"/>
              </a:rPr>
              <a:t>2365</a:t>
            </a:r>
            <a:r>
              <a:rPr lang="ru-RU" sz="2800" dirty="0">
                <a:latin typeface="+mn-lt"/>
              </a:rPr>
              <a:t> участников (</a:t>
            </a:r>
            <a:r>
              <a:rPr lang="ru-RU" sz="2800" b="1" dirty="0">
                <a:latin typeface="+mn-lt"/>
              </a:rPr>
              <a:t>13,3</a:t>
            </a:r>
            <a:r>
              <a:rPr lang="ru-RU" sz="2800" dirty="0">
                <a:latin typeface="+mn-lt"/>
              </a:rPr>
              <a:t>%).</a:t>
            </a:r>
          </a:p>
          <a:p>
            <a:endParaRPr lang="ru-RU" sz="2800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 </a:t>
            </a:r>
            <a:r>
              <a:rPr lang="ru-RU" sz="2800" b="1" dirty="0">
                <a:latin typeface="+mn-lt"/>
              </a:rPr>
              <a:t>38,42</a:t>
            </a:r>
            <a:r>
              <a:rPr lang="ru-RU" sz="2800" dirty="0">
                <a:latin typeface="+mn-lt"/>
              </a:rPr>
              <a:t>% участников показали качество знаний (получили «4» и «5») в  процессе выполнения работы</a:t>
            </a:r>
          </a:p>
          <a:p>
            <a:endParaRPr lang="ru-RU" sz="2800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Наибольшую сложность при выполнении работы вызвали задания </a:t>
            </a:r>
            <a:r>
              <a:rPr lang="ru-RU" sz="2800" b="1" dirty="0">
                <a:latin typeface="+mn-lt"/>
              </a:rPr>
              <a:t>1К2, 2К3, 3.2, 6, 7.2, 8.2, 9, 11.2, 13.2.</a:t>
            </a:r>
            <a:endParaRPr lang="ru-RU" sz="2800" dirty="0">
              <a:latin typeface="+mn-lt"/>
            </a:endParaRPr>
          </a:p>
          <a:p>
            <a:endParaRPr lang="ru-RU" sz="2800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E59E07-77C2-4F07-8F73-60B85E8229D2}"/>
              </a:ext>
            </a:extLst>
          </p:cNvPr>
          <p:cNvSpPr txBox="1"/>
          <p:nvPr/>
        </p:nvSpPr>
        <p:spPr>
          <a:xfrm>
            <a:off x="10597333" y="13711"/>
            <a:ext cx="15946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Русский язык, 7 класс</a:t>
            </a:r>
          </a:p>
        </p:txBody>
      </p:sp>
    </p:spTree>
    <p:extLst>
      <p:ext uri="{BB962C8B-B14F-4D97-AF65-F5344CB8AC3E}">
        <p14:creationId xmlns:p14="http://schemas.microsoft.com/office/powerpoint/2010/main" val="4215859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E7192A1F-275E-951D-1242-8D6271F06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857" y="1993557"/>
            <a:ext cx="10068285" cy="4740464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>
                <a:latin typeface="+mn-lt"/>
              </a:rPr>
              <a:t>Основные результаты </a:t>
            </a:r>
          </a:p>
          <a:p>
            <a:pPr algn="ctr"/>
            <a:r>
              <a:rPr lang="ru-RU" sz="6600" b="1" dirty="0">
                <a:latin typeface="+mn-lt"/>
              </a:rPr>
              <a:t>по математике</a:t>
            </a:r>
          </a:p>
        </p:txBody>
      </p:sp>
    </p:spTree>
    <p:extLst>
      <p:ext uri="{BB962C8B-B14F-4D97-AF65-F5344CB8AC3E}">
        <p14:creationId xmlns:p14="http://schemas.microsoft.com/office/powerpoint/2010/main" val="950922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0F7D01D-7223-435B-A3CF-762E77D525DC}"/>
              </a:ext>
            </a:extLst>
          </p:cNvPr>
          <p:cNvSpPr txBox="1">
            <a:spLocks/>
          </p:cNvSpPr>
          <p:nvPr/>
        </p:nvSpPr>
        <p:spPr>
          <a:xfrm>
            <a:off x="3490686" y="290710"/>
            <a:ext cx="3116580" cy="594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Описание работы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452794E-3ABB-4847-9459-CB69FDB4776B}"/>
              </a:ext>
            </a:extLst>
          </p:cNvPr>
          <p:cNvSpPr/>
          <p:nvPr/>
        </p:nvSpPr>
        <p:spPr>
          <a:xfrm>
            <a:off x="108739" y="2121917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1</a:t>
            </a:r>
            <a:r>
              <a:rPr lang="ru-RU" dirty="0">
                <a:solidFill>
                  <a:sysClr val="windowText" lastClr="000000"/>
                </a:solidFill>
              </a:rPr>
              <a:t>6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ru-RU" dirty="0">
                <a:solidFill>
                  <a:sysClr val="windowText" lastClr="000000"/>
                </a:solidFill>
              </a:rPr>
              <a:t>заданий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4BA2786-3DFF-41D6-A840-04D3ABEAA725}"/>
              </a:ext>
            </a:extLst>
          </p:cNvPr>
          <p:cNvSpPr/>
          <p:nvPr/>
        </p:nvSpPr>
        <p:spPr>
          <a:xfrm>
            <a:off x="1939188" y="2121917"/>
            <a:ext cx="2883243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12 заданий базового уровня сложности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E1EAEA2-B72C-4122-8C12-CC36DD7CF02D}"/>
              </a:ext>
            </a:extLst>
          </p:cNvPr>
          <p:cNvSpPr/>
          <p:nvPr/>
        </p:nvSpPr>
        <p:spPr>
          <a:xfrm>
            <a:off x="113682" y="5200288"/>
            <a:ext cx="1718414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Работа состоит из одной части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31FB0FC-E027-4013-AD37-A9F2A0F8AB8A}"/>
              </a:ext>
            </a:extLst>
          </p:cNvPr>
          <p:cNvSpPr/>
          <p:nvPr/>
        </p:nvSpPr>
        <p:spPr>
          <a:xfrm>
            <a:off x="7272457" y="4250724"/>
            <a:ext cx="4565931" cy="2468415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endParaRPr lang="ru-RU" sz="1400" dirty="0">
              <a:solidFill>
                <a:schemeClr val="tx1"/>
              </a:solidFill>
            </a:endParaRPr>
          </a:p>
          <a:p>
            <a:pPr>
              <a:lnSpc>
                <a:spcPct val="114000"/>
              </a:lnSpc>
            </a:pPr>
            <a:r>
              <a:rPr lang="ru-RU" sz="1400" dirty="0">
                <a:solidFill>
                  <a:schemeClr val="tx1"/>
                </a:solidFill>
              </a:rPr>
              <a:t>В заданиях 1, 2, 3 4, 5, 6, 7, 8, 9, 11, 13 необходимо записать только ответ. </a:t>
            </a:r>
          </a:p>
          <a:p>
            <a:pPr>
              <a:lnSpc>
                <a:spcPct val="114000"/>
              </a:lnSpc>
            </a:pPr>
            <a:r>
              <a:rPr lang="ru-RU" sz="1400" dirty="0">
                <a:solidFill>
                  <a:schemeClr val="tx1"/>
                </a:solidFill>
              </a:rPr>
              <a:t>В задании 12 нужно отметить точки на числовой прямой. </a:t>
            </a:r>
          </a:p>
          <a:p>
            <a:pPr>
              <a:lnSpc>
                <a:spcPct val="114000"/>
              </a:lnSpc>
            </a:pPr>
            <a:r>
              <a:rPr lang="ru-RU" sz="1400" dirty="0">
                <a:solidFill>
                  <a:schemeClr val="tx1"/>
                </a:solidFill>
              </a:rPr>
              <a:t>В задании 15 требуется схематично построить график функций.</a:t>
            </a:r>
          </a:p>
          <a:p>
            <a:pPr>
              <a:lnSpc>
                <a:spcPct val="114000"/>
              </a:lnSpc>
            </a:pPr>
            <a:r>
              <a:rPr lang="ru-RU" sz="1400" dirty="0">
                <a:solidFill>
                  <a:schemeClr val="tx1"/>
                </a:solidFill>
              </a:rPr>
              <a:t>В заданиях 10, 14, 16 требуется записать решение и ответ.</a:t>
            </a:r>
          </a:p>
          <a:p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0E5816E-2110-4725-BDF8-B4AAAD3DAE81}"/>
              </a:ext>
            </a:extLst>
          </p:cNvPr>
          <p:cNvSpPr/>
          <p:nvPr/>
        </p:nvSpPr>
        <p:spPr>
          <a:xfrm>
            <a:off x="5048976" y="3046409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минимальный балл за работу - </a:t>
            </a:r>
            <a:r>
              <a:rPr lang="ru-RU" b="1" dirty="0">
                <a:solidFill>
                  <a:sysClr val="windowText" lastClr="000000"/>
                </a:solidFill>
              </a:rPr>
              <a:t>7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EC46491-BD9C-4F30-ABB8-8D06FC9DB66F}"/>
              </a:ext>
            </a:extLst>
          </p:cNvPr>
          <p:cNvSpPr/>
          <p:nvPr/>
        </p:nvSpPr>
        <p:spPr>
          <a:xfrm>
            <a:off x="5048976" y="2132677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максимальный балл за работу -  </a:t>
            </a:r>
            <a:r>
              <a:rPr lang="ru-RU" b="1" dirty="0">
                <a:solidFill>
                  <a:sysClr val="windowText" lastClr="000000"/>
                </a:solidFill>
              </a:rPr>
              <a:t>19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EEB01CB-1853-44FF-B0DC-3ADB00B795AF}"/>
              </a:ext>
            </a:extLst>
          </p:cNvPr>
          <p:cNvSpPr/>
          <p:nvPr/>
        </p:nvSpPr>
        <p:spPr>
          <a:xfrm>
            <a:off x="1939187" y="3046409"/>
            <a:ext cx="2883243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4 задания повышенного уровня сложности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BD5BEBA-741E-4EA2-8876-EB92469EB874}"/>
              </a:ext>
            </a:extLst>
          </p:cNvPr>
          <p:cNvSpPr/>
          <p:nvPr/>
        </p:nvSpPr>
        <p:spPr>
          <a:xfrm>
            <a:off x="8207221" y="1238525"/>
            <a:ext cx="3525107" cy="807308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Перевод первичных баллов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в  отметки по пятибалльной шкале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7506DA7C-50E6-4EB1-B291-D46D754086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281826"/>
              </p:ext>
            </p:extLst>
          </p:nvPr>
        </p:nvGraphicFramePr>
        <p:xfrm>
          <a:off x="7953375" y="2205339"/>
          <a:ext cx="4002735" cy="1715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6814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705455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  <a:gridCol w="673488">
                  <a:extLst>
                    <a:ext uri="{9D8B030D-6E8A-4147-A177-3AD203B41FA5}">
                      <a16:colId xmlns:a16="http://schemas.microsoft.com/office/drawing/2014/main" val="1410754882"/>
                    </a:ext>
                  </a:extLst>
                </a:gridCol>
                <a:gridCol w="664134">
                  <a:extLst>
                    <a:ext uri="{9D8B030D-6E8A-4147-A177-3AD203B41FA5}">
                      <a16:colId xmlns:a16="http://schemas.microsoft.com/office/drawing/2014/main" val="3208314456"/>
                    </a:ext>
                  </a:extLst>
                </a:gridCol>
                <a:gridCol w="682844">
                  <a:extLst>
                    <a:ext uri="{9D8B030D-6E8A-4147-A177-3AD203B41FA5}">
                      <a16:colId xmlns:a16="http://schemas.microsoft.com/office/drawing/2014/main" val="4101601159"/>
                    </a:ext>
                  </a:extLst>
                </a:gridCol>
              </a:tblGrid>
              <a:tr h="7779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Отметка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«2»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«3»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«4»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«5»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93795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Первичные баллы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0-6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7-11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12-15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16-19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</a:tbl>
          </a:graphicData>
        </a:graphic>
      </p:graphicFrame>
      <p:pic>
        <p:nvPicPr>
          <p:cNvPr id="17" name="Рисунок 16" descr="Часы">
            <a:extLst>
              <a:ext uri="{FF2B5EF4-FFF2-40B4-BE49-F238E27FC236}">
                <a16:creationId xmlns:a16="http://schemas.microsoft.com/office/drawing/2014/main" id="{305C066C-516A-49B0-B9CF-8A7285CF7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612" y="3966678"/>
            <a:ext cx="1233610" cy="1233610"/>
          </a:xfrm>
          <a:prstGeom prst="rect">
            <a:avLst/>
          </a:prstGeom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17BD4829-F0EE-426E-95EF-C14D905F9713}"/>
              </a:ext>
            </a:extLst>
          </p:cNvPr>
          <p:cNvSpPr/>
          <p:nvPr/>
        </p:nvSpPr>
        <p:spPr>
          <a:xfrm>
            <a:off x="2193202" y="4250724"/>
            <a:ext cx="1187606" cy="2468412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90 минут</a:t>
            </a:r>
          </a:p>
        </p:txBody>
      </p:sp>
      <p:pic>
        <p:nvPicPr>
          <p:cNvPr id="20" name="Рисунок 19" descr="Документ">
            <a:extLst>
              <a:ext uri="{FF2B5EF4-FFF2-40B4-BE49-F238E27FC236}">
                <a16:creationId xmlns:a16="http://schemas.microsoft.com/office/drawing/2014/main" id="{0627694F-307C-4CA3-BF8D-9B63DD6F6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475" y="906799"/>
            <a:ext cx="1139034" cy="1139034"/>
          </a:xfrm>
          <a:prstGeom prst="rect">
            <a:avLst/>
          </a:prstGeom>
        </p:spPr>
      </p:pic>
      <p:pic>
        <p:nvPicPr>
          <p:cNvPr id="21" name="Рисунок 20" descr="Поделиться">
            <a:extLst>
              <a:ext uri="{FF2B5EF4-FFF2-40B4-BE49-F238E27FC236}">
                <a16:creationId xmlns:a16="http://schemas.microsoft.com/office/drawing/2014/main" id="{F8F9697D-AED4-4A45-A862-D48E11A392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64744" y="24124"/>
            <a:ext cx="1054895" cy="1054895"/>
          </a:xfrm>
          <a:prstGeom prst="rect">
            <a:avLst/>
          </a:prstGeom>
        </p:spPr>
      </p:pic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5E9AC808-ED66-4CE9-8380-7389510699E6}"/>
              </a:ext>
            </a:extLst>
          </p:cNvPr>
          <p:cNvSpPr/>
          <p:nvPr/>
        </p:nvSpPr>
        <p:spPr>
          <a:xfrm>
            <a:off x="3490686" y="4250724"/>
            <a:ext cx="3513437" cy="2468412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endParaRPr lang="ru-RU" sz="1400" dirty="0">
              <a:solidFill>
                <a:schemeClr val="tx1"/>
              </a:solidFill>
            </a:endParaRPr>
          </a:p>
          <a:p>
            <a:pPr>
              <a:lnSpc>
                <a:spcPct val="114000"/>
              </a:lnSpc>
            </a:pPr>
            <a:r>
              <a:rPr lang="ru-RU" sz="1400" dirty="0">
                <a:solidFill>
                  <a:schemeClr val="tx1"/>
                </a:solidFill>
              </a:rPr>
              <a:t>Проверяемые элементы:</a:t>
            </a:r>
          </a:p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tx1"/>
                </a:solidFill>
              </a:rPr>
              <a:t>Числа и вычисления</a:t>
            </a:r>
          </a:p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tx1"/>
                </a:solidFill>
              </a:rPr>
              <a:t>Алгебраические выражения</a:t>
            </a:r>
          </a:p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tx1"/>
                </a:solidFill>
              </a:rPr>
              <a:t>Уравнения</a:t>
            </a:r>
          </a:p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tx1"/>
                </a:solidFill>
              </a:rPr>
              <a:t>Функции</a:t>
            </a:r>
          </a:p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tx1"/>
                </a:solidFill>
              </a:rPr>
              <a:t>Координаты на прямой</a:t>
            </a:r>
          </a:p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tx1"/>
                </a:solidFill>
              </a:rPr>
              <a:t>Геометрия</a:t>
            </a:r>
          </a:p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tx1"/>
                </a:solidFill>
              </a:rPr>
              <a:t>Текстовые задачи</a:t>
            </a:r>
          </a:p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tx1"/>
                </a:solidFill>
              </a:rPr>
              <a:t>Статистика и теория вероятностей</a:t>
            </a:r>
          </a:p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tx1"/>
                </a:solidFill>
              </a:rPr>
              <a:t>Измерения и вычисления</a:t>
            </a:r>
          </a:p>
          <a:p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317920-8CBF-4419-BB65-80BAF49C2EAA}"/>
              </a:ext>
            </a:extLst>
          </p:cNvPr>
          <p:cNvSpPr txBox="1"/>
          <p:nvPr/>
        </p:nvSpPr>
        <p:spPr>
          <a:xfrm>
            <a:off x="10597333" y="13711"/>
            <a:ext cx="15297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Математика, 7 класс</a:t>
            </a:r>
          </a:p>
        </p:txBody>
      </p:sp>
    </p:spTree>
    <p:extLst>
      <p:ext uri="{BB962C8B-B14F-4D97-AF65-F5344CB8AC3E}">
        <p14:creationId xmlns:p14="http://schemas.microsoft.com/office/powerpoint/2010/main" val="1266978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6AA098EB-00A5-4472-B92F-2DD914CD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620" y="292746"/>
            <a:ext cx="10728960" cy="594360"/>
          </a:xfrm>
        </p:spPr>
        <p:txBody>
          <a:bodyPr/>
          <a:lstStyle/>
          <a:p>
            <a:r>
              <a:rPr lang="ru-RU" dirty="0"/>
              <a:t>Требования (умения)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2C63D16-4AD3-47DF-9954-447C61C7C8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019621"/>
              </p:ext>
            </p:extLst>
          </p:nvPr>
        </p:nvGraphicFramePr>
        <p:xfrm>
          <a:off x="134600" y="756351"/>
          <a:ext cx="11760989" cy="572605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402295">
                  <a:extLst>
                    <a:ext uri="{9D8B030D-6E8A-4147-A177-3AD203B41FA5}">
                      <a16:colId xmlns:a16="http://schemas.microsoft.com/office/drawing/2014/main" val="3371003209"/>
                    </a:ext>
                  </a:extLst>
                </a:gridCol>
                <a:gridCol w="11358694">
                  <a:extLst>
                    <a:ext uri="{9D8B030D-6E8A-4147-A177-3AD203B41FA5}">
                      <a16:colId xmlns:a16="http://schemas.microsoft.com/office/drawing/2014/main" val="1794966923"/>
                    </a:ext>
                  </a:extLst>
                </a:gridCol>
              </a:tblGrid>
              <a:tr h="97798">
                <a:tc>
                  <a:txBody>
                    <a:bodyPr/>
                    <a:lstStyle/>
                    <a:p>
                      <a:pPr marL="67945" marR="4953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</a:rPr>
                        <a:t>№ п/п</a:t>
                      </a:r>
                      <a:endParaRPr lang="ru-RU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4953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</a:rPr>
                        <a:t>Блоки </a:t>
                      </a:r>
                      <a:r>
                        <a:rPr lang="ru-RU" sz="1100" b="1" dirty="0" err="1">
                          <a:effectLst/>
                          <a:latin typeface="+mn-lt"/>
                        </a:rPr>
                        <a:t>ПООП</a:t>
                      </a:r>
                      <a:r>
                        <a:rPr lang="ru-RU" sz="11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100" b="1" dirty="0" err="1">
                          <a:effectLst/>
                          <a:latin typeface="+mn-lt"/>
                        </a:rPr>
                        <a:t>НОО</a:t>
                      </a:r>
                      <a:r>
                        <a:rPr lang="ru-RU" sz="1100" b="1" dirty="0">
                          <a:effectLst/>
                          <a:latin typeface="+mn-lt"/>
                        </a:rPr>
                        <a:t>: выпускник научится / получит возможность научиться или проверяемые требования (умения) в соответствии с </a:t>
                      </a:r>
                      <a:r>
                        <a:rPr lang="ru-RU" sz="1100" b="1" dirty="0" err="1">
                          <a:effectLst/>
                          <a:latin typeface="+mn-lt"/>
                        </a:rPr>
                        <a:t>ФГОС</a:t>
                      </a:r>
                      <a:endParaRPr lang="ru-RU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51856539"/>
                  </a:ext>
                </a:extLst>
              </a:tr>
              <a:tr h="167793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marR="95885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представлений о числе и числовых системах от натуральных до действительных чисел. Оперировать на базовом уровне понятиями «обыкновенная дробь», «смешанное число»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16804931"/>
                  </a:ext>
                </a:extLst>
              </a:tr>
              <a:tr h="167793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marR="95885"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представлений о числе и числовых системах от натуральных до действительных чисел. Оперировать на базовом уровне понятием «десятичная дробь»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38086909"/>
                  </a:ext>
                </a:extLst>
              </a:tr>
              <a:tr h="167793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marR="95885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извлекать информацию, представленную в таблицах, на диаграммах, графиках. Читать информацию, представленную в виде таблицы, диаграммы, графика / извлекать, интерпретировать информацию, представленную в таблицах и на диаграммах, отражающую свойства и характеристики реальных процессов и явлений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43113165"/>
                  </a:ext>
                </a:extLst>
              </a:tr>
              <a:tr h="167793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marR="95885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применять изученные понятия, результаты, методы для решения задач практического характера и задач их смежных дисциплин. Записывать числовые значения реальных величин с использованием разных систем измерения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52238309"/>
                  </a:ext>
                </a:extLst>
              </a:tr>
              <a:tr h="121996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marR="95885"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применять изученные понятия, результаты, методы для решения задач практического характера и задач их смежных дисциплин. Решать задачи на покупки; находить процент от числа, число по проценту от него, процентное отношение двух чисел, процентное снижение или процентное повышение величины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19602564"/>
                  </a:ext>
                </a:extLst>
              </a:tr>
              <a:tr h="287287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marR="95885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анализировать, извлекать необходимую информацию. Решать несложные логические задачи, находить пересечение, объединение, подмножество в простейших ситуациях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10523923"/>
                  </a:ext>
                </a:extLst>
              </a:tr>
              <a:tr h="175927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marR="95885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извлекать информацию, представленную в таблицах, на диаграммах, графиках. Читать информацию, представленную в виде таблицы, диаграммы, графика / извлекать, интерпретировать информацию, представленную в таблицах и на диаграммах, отражающую свойства и характеристики реальных процессов и явлений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0867957"/>
                  </a:ext>
                </a:extLst>
              </a:tr>
              <a:tr h="139677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marR="95885" algn="l">
                        <a:spcAft>
                          <a:spcPts val="0"/>
                        </a:spcAft>
                        <a:tabLst>
                          <a:tab pos="857250" algn="l"/>
                          <a:tab pos="1540510" algn="l"/>
                          <a:tab pos="2620645" algn="l"/>
                        </a:tabLst>
                      </a:pPr>
                      <a:r>
                        <a:rPr lang="ru-RU" sz="11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Овладение системой функциональных	понятий, развитие умения использовать функционально-графические представления. Строить график линейной функции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16968410"/>
                  </a:ext>
                </a:extLst>
              </a:tr>
              <a:tr h="157046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marR="95885" algn="just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Овладение приёмами решения уравнений, систем уравнений. Оперировать на базовом уровне понятиями «уравнение», «корень уравнения»; решать системы несложных линейных уравнений / решать линейные уравнения и уравнения, сводимые к линейным, с помощью тождественных преобразований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220648"/>
                  </a:ext>
                </a:extLst>
              </a:tr>
              <a:tr h="186176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marR="95885" algn="l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анализировать, извлекать необходимую информацию, пользоваться оценкой и прикидкой при практических расчётах. Оценивать результаты вычислений при решении практических задач / решать задачи на основе рассмотрения реальных ситуаций, в которых не требуется точный вычислительный результат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81229686"/>
                  </a:ext>
                </a:extLst>
              </a:tr>
              <a:tr h="191684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marR="95885" algn="just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Овладение символьным языком алгебры. Выполнять несложные преобразования выражений: раскрывать скобки, приводить подобные слагаемые, использовать формулы сокращённого умножения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42111620"/>
                  </a:ext>
                </a:extLst>
              </a:tr>
              <a:tr h="179749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marR="95885" algn="just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представлений о числе и числовых системах от натуральных до действительных чисел. Сравнивать рациональные числа / знать геометрическую интерпретацию целых, рациональных чисел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51672037"/>
                  </a:ext>
                </a:extLst>
              </a:tr>
              <a:tr h="244082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marR="95885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Овладение геометрическим языком, формирование систематических знаний о плоских фигурах и их свойствах, использование геометрических понятий и теорем. Оперировать на базовом уровне понятиями геометрических фигур; извлекать информацию о геометрических фигурах, представленную на чертежах в явном виде; применять для решения задач геометрические факты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69400083"/>
                  </a:ext>
                </a:extLst>
              </a:tr>
              <a:tr h="166848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marR="95885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Овладение геометрическим языком, формирование систематических знаний о плоских фигурах и их свойствах, использование геометрических понятий и теорем. Оперировать на базовом уровне понятиями геометрических фигур; извлекать информацию о геометрических фигурах, представленную на чертежах в явном виде / применять геометрические факты для решения задач, в том числе предполагающих несколько шагов решения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17835660"/>
                  </a:ext>
                </a:extLst>
              </a:tr>
              <a:tr h="150210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marR="95885"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умения использовать функционально графические представления для описания реальных зависимостей. Представлять данные в виде таблиц, диаграмм, графиков / иллюстрировать с помощью графика реальную зависимость или процесс по их характеристикам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50850881"/>
                  </a:ext>
                </a:extLst>
              </a:tr>
              <a:tr h="196119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marR="95885" algn="just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умений применять изученные понятия, результаты, методы для решения задач практического характера. Решать задачи разных типов (на работу, покупки, движение) / решать простые и сложные задачи разных типов, выбирать соответствующие уравнения или системы уравнений для составления математической модели заданной реальной ситуации или прикладной задачи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4678010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9A047C0-6C2F-46CA-B331-1932B64F8700}"/>
              </a:ext>
            </a:extLst>
          </p:cNvPr>
          <p:cNvSpPr txBox="1"/>
          <p:nvPr/>
        </p:nvSpPr>
        <p:spPr>
          <a:xfrm>
            <a:off x="10597333" y="13711"/>
            <a:ext cx="15297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Математика, 7 класс</a:t>
            </a:r>
          </a:p>
        </p:txBody>
      </p:sp>
    </p:spTree>
    <p:extLst>
      <p:ext uri="{BB962C8B-B14F-4D97-AF65-F5344CB8AC3E}">
        <p14:creationId xmlns:p14="http://schemas.microsoft.com/office/powerpoint/2010/main" val="1665386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8362281" cy="444387"/>
          </a:xfrm>
        </p:spPr>
        <p:txBody>
          <a:bodyPr>
            <a:noAutofit/>
          </a:bodyPr>
          <a:lstStyle/>
          <a:p>
            <a:r>
              <a:rPr lang="ru-RU" sz="2000" dirty="0"/>
              <a:t>Изменение доли участников по качеству знаний («4»+«5») по результатам ВПР в  2021-2024 гг.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B778A58D-E6E9-4DE1-8D27-8FDCACC32A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6556972"/>
              </p:ext>
            </p:extLst>
          </p:nvPr>
        </p:nvGraphicFramePr>
        <p:xfrm>
          <a:off x="98854" y="719667"/>
          <a:ext cx="11986054" cy="303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8FAA810D-E1F2-4CF0-9CEE-B6A9C74CD0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4265129"/>
              </p:ext>
            </p:extLst>
          </p:nvPr>
        </p:nvGraphicFramePr>
        <p:xfrm>
          <a:off x="0" y="3691468"/>
          <a:ext cx="11986054" cy="303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4BBA298-1549-4630-8A22-62B1CA2D8EA4}"/>
              </a:ext>
            </a:extLst>
          </p:cNvPr>
          <p:cNvSpPr txBox="1"/>
          <p:nvPr/>
        </p:nvSpPr>
        <p:spPr>
          <a:xfrm>
            <a:off x="10597333" y="13711"/>
            <a:ext cx="15297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Математика, 7 класс</a:t>
            </a:r>
          </a:p>
        </p:txBody>
      </p:sp>
    </p:spTree>
    <p:extLst>
      <p:ext uri="{BB962C8B-B14F-4D97-AF65-F5344CB8AC3E}">
        <p14:creationId xmlns:p14="http://schemas.microsoft.com/office/powerpoint/2010/main" val="1015029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6145" y="172664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Достижение планируемых результатов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DC35874-62BF-4D4F-AC73-5604ABA8AB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9314054"/>
              </p:ext>
            </p:extLst>
          </p:nvPr>
        </p:nvGraphicFramePr>
        <p:xfrm>
          <a:off x="414337" y="701974"/>
          <a:ext cx="11363325" cy="5705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24746DC-6D51-48FE-8696-5F0A72E1476D}"/>
              </a:ext>
            </a:extLst>
          </p:cNvPr>
          <p:cNvSpPr txBox="1"/>
          <p:nvPr/>
        </p:nvSpPr>
        <p:spPr>
          <a:xfrm>
            <a:off x="9597339" y="5999520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лучше общероссийского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90D271-C629-4ADF-8943-37A49A4D5ED3}"/>
              </a:ext>
            </a:extLst>
          </p:cNvPr>
          <p:cNvSpPr txBox="1"/>
          <p:nvPr/>
        </p:nvSpPr>
        <p:spPr>
          <a:xfrm>
            <a:off x="9597339" y="6253345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выше 80%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D48567-4EC9-43E0-B87B-7C7AEB86AA00}"/>
              </a:ext>
            </a:extLst>
          </p:cNvPr>
          <p:cNvSpPr txBox="1"/>
          <p:nvPr/>
        </p:nvSpPr>
        <p:spPr>
          <a:xfrm>
            <a:off x="9597337" y="6546819"/>
            <a:ext cx="243162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 самый  низкий % выполнения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317570-9DA7-45C8-95C0-FC8B34A1C001}"/>
              </a:ext>
            </a:extLst>
          </p:cNvPr>
          <p:cNvSpPr txBox="1"/>
          <p:nvPr/>
        </p:nvSpPr>
        <p:spPr>
          <a:xfrm>
            <a:off x="9346040" y="6343936"/>
            <a:ext cx="265419" cy="14350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DBF8BB-E2A5-4BC6-A512-B2C88FF1140D}"/>
              </a:ext>
            </a:extLst>
          </p:cNvPr>
          <p:cNvSpPr txBox="1"/>
          <p:nvPr/>
        </p:nvSpPr>
        <p:spPr>
          <a:xfrm>
            <a:off x="9333470" y="6627565"/>
            <a:ext cx="263867" cy="15660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7FE6DA13-B5DC-473A-AEFF-6B242BFB4357}"/>
              </a:ext>
            </a:extLst>
          </p:cNvPr>
          <p:cNvSpPr txBox="1"/>
          <p:nvPr/>
        </p:nvSpPr>
        <p:spPr>
          <a:xfrm>
            <a:off x="9331909" y="6082014"/>
            <a:ext cx="265428" cy="156626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EBA243-E51F-462E-AFEA-3206FF84FD49}"/>
              </a:ext>
            </a:extLst>
          </p:cNvPr>
          <p:cNvSpPr txBox="1"/>
          <p:nvPr/>
        </p:nvSpPr>
        <p:spPr>
          <a:xfrm>
            <a:off x="10597333" y="13711"/>
            <a:ext cx="15297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Математика, 7 класс</a:t>
            </a:r>
          </a:p>
        </p:txBody>
      </p:sp>
    </p:spTree>
    <p:extLst>
      <p:ext uri="{BB962C8B-B14F-4D97-AF65-F5344CB8AC3E}">
        <p14:creationId xmlns:p14="http://schemas.microsoft.com/office/powerpoint/2010/main" val="12435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FA4C46F-5D12-76B5-8BC8-F8B04389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007" y="265259"/>
            <a:ext cx="7774463" cy="573640"/>
          </a:xfrm>
        </p:spPr>
        <p:txBody>
          <a:bodyPr>
            <a:normAutofit/>
          </a:bodyPr>
          <a:lstStyle/>
          <a:p>
            <a:r>
              <a:rPr lang="ru-RU" dirty="0"/>
              <a:t>Цель Всероссийских проверочных работ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C378BAD-155E-DB7C-261D-1B9411CA0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935" y="1890726"/>
            <a:ext cx="10728960" cy="4594226"/>
          </a:xfrm>
        </p:spPr>
        <p:txBody>
          <a:bodyPr>
            <a:noAutofit/>
          </a:bodyPr>
          <a:lstStyle/>
          <a:p>
            <a:pPr algn="just"/>
            <a:r>
              <a:rPr lang="ru-RU" sz="3600" dirty="0">
                <a:latin typeface="+mn-lt"/>
              </a:rPr>
              <a:t>Мониторинг уровня подготовки обучающихся в соответствии с федеральными государственными образовательными стандартами</a:t>
            </a:r>
          </a:p>
          <a:p>
            <a:pPr algn="just"/>
            <a:endParaRPr lang="ru-RU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740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Распределение участников по отметкам, %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FFA6CE0-D724-4244-B21F-300A8875D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543715"/>
              </p:ext>
            </p:extLst>
          </p:nvPr>
        </p:nvGraphicFramePr>
        <p:xfrm>
          <a:off x="177723" y="2717849"/>
          <a:ext cx="3756179" cy="1163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2229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</a:tblGrid>
              <a:tr h="41253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Количество участников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 класс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42012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Россия (вся выборка)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1408634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  <a:tr h="33063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Приморский край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</a:t>
                      </a:r>
                      <a:r>
                        <a:rPr lang="en-US" sz="1400" dirty="0"/>
                        <a:t>8079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9007028"/>
                  </a:ext>
                </a:extLst>
              </a:tr>
            </a:tbl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4478881-B93D-411D-81FB-2A5AB84EA5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864036"/>
              </p:ext>
            </p:extLst>
          </p:nvPr>
        </p:nvGraphicFramePr>
        <p:xfrm>
          <a:off x="4095749" y="723900"/>
          <a:ext cx="7677151" cy="56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EEDBFF6-3C16-4EA2-8C7F-FA01576850D1}"/>
              </a:ext>
            </a:extLst>
          </p:cNvPr>
          <p:cNvSpPr txBox="1"/>
          <p:nvPr/>
        </p:nvSpPr>
        <p:spPr>
          <a:xfrm>
            <a:off x="10597333" y="13711"/>
            <a:ext cx="15297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Математика, 7 класс</a:t>
            </a:r>
          </a:p>
        </p:txBody>
      </p:sp>
    </p:spTree>
    <p:extLst>
      <p:ext uri="{BB962C8B-B14F-4D97-AF65-F5344CB8AC3E}">
        <p14:creationId xmlns:p14="http://schemas.microsoft.com/office/powerpoint/2010/main" val="2173761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Распределение первичных баллов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8A7017B7-19EA-4F59-A353-2E4DF65C42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5702183"/>
              </p:ext>
            </p:extLst>
          </p:nvPr>
        </p:nvGraphicFramePr>
        <p:xfrm>
          <a:off x="504189" y="723900"/>
          <a:ext cx="11449686" cy="5500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авая фигурная скобка 1">
            <a:extLst>
              <a:ext uri="{FF2B5EF4-FFF2-40B4-BE49-F238E27FC236}">
                <a16:creationId xmlns:a16="http://schemas.microsoft.com/office/drawing/2014/main" id="{885D3207-DFA3-456F-9CC9-C9F82E22EC16}"/>
              </a:ext>
            </a:extLst>
          </p:cNvPr>
          <p:cNvSpPr/>
          <p:nvPr/>
        </p:nvSpPr>
        <p:spPr>
          <a:xfrm rot="5400000">
            <a:off x="6105926" y="4835400"/>
            <a:ext cx="229421" cy="2624553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фигурная скобка 4">
            <a:extLst>
              <a:ext uri="{FF2B5EF4-FFF2-40B4-BE49-F238E27FC236}">
                <a16:creationId xmlns:a16="http://schemas.microsoft.com/office/drawing/2014/main" id="{F8FD364E-D3CE-4ECD-9508-A8EFF0C91621}"/>
              </a:ext>
            </a:extLst>
          </p:cNvPr>
          <p:cNvSpPr/>
          <p:nvPr/>
        </p:nvSpPr>
        <p:spPr>
          <a:xfrm rot="5400000">
            <a:off x="10595420" y="5078766"/>
            <a:ext cx="287221" cy="2137412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id="{5C1F372C-0DBD-48C2-9221-45F17602B6DB}"/>
              </a:ext>
            </a:extLst>
          </p:cNvPr>
          <p:cNvSpPr/>
          <p:nvPr/>
        </p:nvSpPr>
        <p:spPr>
          <a:xfrm rot="5400000">
            <a:off x="8467171" y="5096685"/>
            <a:ext cx="287220" cy="2119088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фигурная скобка 7">
            <a:extLst>
              <a:ext uri="{FF2B5EF4-FFF2-40B4-BE49-F238E27FC236}">
                <a16:creationId xmlns:a16="http://schemas.microsoft.com/office/drawing/2014/main" id="{D70BC413-238B-4C4C-8FFF-2C59AF79E197}"/>
              </a:ext>
            </a:extLst>
          </p:cNvPr>
          <p:cNvSpPr/>
          <p:nvPr/>
        </p:nvSpPr>
        <p:spPr>
          <a:xfrm rot="5400000">
            <a:off x="2812083" y="4310229"/>
            <a:ext cx="229423" cy="3634203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8123AB-B78E-4DA2-BDCE-A3E5D1AA0A7F}"/>
              </a:ext>
            </a:extLst>
          </p:cNvPr>
          <p:cNvSpPr txBox="1"/>
          <p:nvPr/>
        </p:nvSpPr>
        <p:spPr>
          <a:xfrm>
            <a:off x="2650569" y="6358212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«2»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9A4B10-EDC8-4B6C-B931-CFE0CD0F7742}"/>
              </a:ext>
            </a:extLst>
          </p:cNvPr>
          <p:cNvSpPr txBox="1"/>
          <p:nvPr/>
        </p:nvSpPr>
        <p:spPr>
          <a:xfrm>
            <a:off x="5944411" y="6386345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«3»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3DB121-766F-449C-8C9C-B4822E7A55FA}"/>
              </a:ext>
            </a:extLst>
          </p:cNvPr>
          <p:cNvSpPr txBox="1"/>
          <p:nvPr/>
        </p:nvSpPr>
        <p:spPr>
          <a:xfrm>
            <a:off x="8334556" y="6371268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«4»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EBAF2E-4AA9-4C74-BBAF-884860710CE4}"/>
              </a:ext>
            </a:extLst>
          </p:cNvPr>
          <p:cNvSpPr txBox="1"/>
          <p:nvPr/>
        </p:nvSpPr>
        <p:spPr>
          <a:xfrm>
            <a:off x="10462805" y="6358212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«5»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7B97B5-1119-4B76-B504-B7E4CC3DC636}"/>
              </a:ext>
            </a:extLst>
          </p:cNvPr>
          <p:cNvSpPr txBox="1"/>
          <p:nvPr/>
        </p:nvSpPr>
        <p:spPr>
          <a:xfrm>
            <a:off x="10597333" y="13711"/>
            <a:ext cx="15297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Математика, 7 класс</a:t>
            </a:r>
          </a:p>
        </p:txBody>
      </p:sp>
    </p:spTree>
    <p:extLst>
      <p:ext uri="{BB962C8B-B14F-4D97-AF65-F5344CB8AC3E}">
        <p14:creationId xmlns:p14="http://schemas.microsoft.com/office/powerpoint/2010/main" val="4162203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Выполнение заданий группами участников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99A6CDC-6674-47D3-86F1-B3479447F6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7912958"/>
              </p:ext>
            </p:extLst>
          </p:nvPr>
        </p:nvGraphicFramePr>
        <p:xfrm>
          <a:off x="831850" y="900641"/>
          <a:ext cx="10902950" cy="5742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BEF26DA-C918-43E2-9718-797C5379BF3B}"/>
              </a:ext>
            </a:extLst>
          </p:cNvPr>
          <p:cNvSpPr txBox="1"/>
          <p:nvPr/>
        </p:nvSpPr>
        <p:spPr>
          <a:xfrm>
            <a:off x="10597333" y="13711"/>
            <a:ext cx="15297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Математика, 7 класс</a:t>
            </a:r>
          </a:p>
        </p:txBody>
      </p:sp>
    </p:spTree>
    <p:extLst>
      <p:ext uri="{BB962C8B-B14F-4D97-AF65-F5344CB8AC3E}">
        <p14:creationId xmlns:p14="http://schemas.microsoft.com/office/powerpoint/2010/main" val="13188599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967" y="288781"/>
            <a:ext cx="8032767" cy="509260"/>
          </a:xfrm>
        </p:spPr>
        <p:txBody>
          <a:bodyPr>
            <a:normAutofit fontScale="90000"/>
          </a:bodyPr>
          <a:lstStyle/>
          <a:p>
            <a:r>
              <a:rPr lang="ru-RU" dirty="0"/>
              <a:t>Сравнение отметок за работу с отметками по журналу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" name="Диаграмма 1">
                <a:extLst>
                  <a:ext uri="{FF2B5EF4-FFF2-40B4-BE49-F238E27FC236}">
                    <a16:creationId xmlns:a16="http://schemas.microsoft.com/office/drawing/2014/main" id="{0235B4D5-5671-63AE-0EC5-86244F5F15A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963662512"/>
                  </p:ext>
                </p:extLst>
              </p:nvPr>
            </p:nvGraphicFramePr>
            <p:xfrm>
              <a:off x="1593909" y="1241570"/>
              <a:ext cx="7826662" cy="41652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2" name="Диаграмма 1">
                <a:extLst>
                  <a:ext uri="{FF2B5EF4-FFF2-40B4-BE49-F238E27FC236}">
                    <a16:creationId xmlns:a16="http://schemas.microsoft.com/office/drawing/2014/main" id="{0235B4D5-5671-63AE-0EC5-86244F5F15A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93909" y="1241570"/>
                <a:ext cx="7826662" cy="41652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2AF87E9-6CB9-48B9-9266-78378208D794}"/>
              </a:ext>
            </a:extLst>
          </p:cNvPr>
          <p:cNvSpPr txBox="1"/>
          <p:nvPr/>
        </p:nvSpPr>
        <p:spPr>
          <a:xfrm>
            <a:off x="10597333" y="13711"/>
            <a:ext cx="15297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Математика, 7 класс</a:t>
            </a:r>
          </a:p>
        </p:txBody>
      </p:sp>
    </p:spTree>
    <p:extLst>
      <p:ext uri="{BB962C8B-B14F-4D97-AF65-F5344CB8AC3E}">
        <p14:creationId xmlns:p14="http://schemas.microsoft.com/office/powerpoint/2010/main" val="3990502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FA4C46F-5D12-76B5-8BC8-F8B04389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870" y="297181"/>
            <a:ext cx="10728960" cy="594360"/>
          </a:xfrm>
        </p:spPr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id="{C43E84AE-2FC9-4608-BADC-F993BE74A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84" y="1237507"/>
            <a:ext cx="11467694" cy="5323312"/>
          </a:xfrm>
        </p:spPr>
        <p:txBody>
          <a:bodyPr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В ВПР по математике в 7 классах приняло участие </a:t>
            </a:r>
            <a:r>
              <a:rPr lang="en-US" sz="2800" b="1" dirty="0">
                <a:latin typeface="+mn-lt"/>
              </a:rPr>
              <a:t>18079</a:t>
            </a:r>
            <a:r>
              <a:rPr lang="ru-RU" sz="2800" b="1" dirty="0">
                <a:latin typeface="+mn-lt"/>
              </a:rPr>
              <a:t> </a:t>
            </a:r>
            <a:r>
              <a:rPr lang="ru-RU" sz="2800" dirty="0">
                <a:latin typeface="+mn-lt"/>
              </a:rPr>
              <a:t>человек.</a:t>
            </a:r>
          </a:p>
          <a:p>
            <a:endParaRPr lang="ru-RU" sz="2800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Не справились с  работой (получили «2») </a:t>
            </a:r>
            <a:r>
              <a:rPr lang="en-US" sz="2800" b="1" dirty="0">
                <a:latin typeface="+mn-lt"/>
              </a:rPr>
              <a:t>1684</a:t>
            </a:r>
            <a:r>
              <a:rPr lang="ru-RU" sz="2800" dirty="0">
                <a:latin typeface="+mn-lt"/>
              </a:rPr>
              <a:t> участников (</a:t>
            </a:r>
            <a:r>
              <a:rPr lang="ru-RU" sz="2800" b="1" dirty="0">
                <a:latin typeface="+mn-lt"/>
              </a:rPr>
              <a:t>9,4</a:t>
            </a:r>
            <a:r>
              <a:rPr lang="ru-RU" sz="2800" dirty="0">
                <a:latin typeface="+mn-lt"/>
              </a:rPr>
              <a:t>%).</a:t>
            </a:r>
          </a:p>
          <a:p>
            <a:endParaRPr lang="ru-RU" sz="2800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 </a:t>
            </a:r>
            <a:r>
              <a:rPr lang="ru-RU" sz="2800" b="1" dirty="0">
                <a:latin typeface="+mn-lt"/>
              </a:rPr>
              <a:t>37,53</a:t>
            </a:r>
            <a:r>
              <a:rPr lang="ru-RU" sz="2800" dirty="0">
                <a:latin typeface="+mn-lt"/>
              </a:rPr>
              <a:t>% участников показали качество знаний (получили «4» и «5»)в  процессе выполнения работы.</a:t>
            </a:r>
          </a:p>
          <a:p>
            <a:endParaRPr lang="ru-RU" sz="2800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Наибольшую сложность при выполнении работы вызвали задания </a:t>
            </a:r>
            <a:r>
              <a:rPr lang="ru-RU" sz="2800" b="1" dirty="0">
                <a:latin typeface="+mn-lt"/>
              </a:rPr>
              <a:t>8, 10, 11, 12, 14, 16.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FBBE9C-B80D-4045-8D1C-8D52BA50858C}"/>
              </a:ext>
            </a:extLst>
          </p:cNvPr>
          <p:cNvSpPr txBox="1"/>
          <p:nvPr/>
        </p:nvSpPr>
        <p:spPr>
          <a:xfrm>
            <a:off x="10597333" y="13711"/>
            <a:ext cx="15297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Математика, 7 класс</a:t>
            </a:r>
          </a:p>
        </p:txBody>
      </p:sp>
    </p:spTree>
    <p:extLst>
      <p:ext uri="{BB962C8B-B14F-4D97-AF65-F5344CB8AC3E}">
        <p14:creationId xmlns:p14="http://schemas.microsoft.com/office/powerpoint/2010/main" val="35610337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E7192A1F-275E-951D-1242-8D6271F06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857" y="1993557"/>
            <a:ext cx="10068285" cy="4740464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>
                <a:latin typeface="+mn-lt"/>
              </a:rPr>
              <a:t>Основные результаты </a:t>
            </a:r>
          </a:p>
          <a:p>
            <a:pPr algn="ctr"/>
            <a:r>
              <a:rPr lang="ru-RU" sz="6600" b="1" dirty="0">
                <a:latin typeface="+mn-lt"/>
              </a:rPr>
              <a:t>по математике (углубленной)</a:t>
            </a:r>
          </a:p>
        </p:txBody>
      </p:sp>
    </p:spTree>
    <p:extLst>
      <p:ext uri="{BB962C8B-B14F-4D97-AF65-F5344CB8AC3E}">
        <p14:creationId xmlns:p14="http://schemas.microsoft.com/office/powerpoint/2010/main" val="1191691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0F7D01D-7223-435B-A3CF-762E77D525DC}"/>
              </a:ext>
            </a:extLst>
          </p:cNvPr>
          <p:cNvSpPr txBox="1">
            <a:spLocks/>
          </p:cNvSpPr>
          <p:nvPr/>
        </p:nvSpPr>
        <p:spPr>
          <a:xfrm>
            <a:off x="3490686" y="290710"/>
            <a:ext cx="3116580" cy="594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Описание работы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452794E-3ABB-4847-9459-CB69FDB4776B}"/>
              </a:ext>
            </a:extLst>
          </p:cNvPr>
          <p:cNvSpPr/>
          <p:nvPr/>
        </p:nvSpPr>
        <p:spPr>
          <a:xfrm>
            <a:off x="108739" y="1982888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1</a:t>
            </a:r>
            <a:r>
              <a:rPr lang="ru-RU" dirty="0">
                <a:solidFill>
                  <a:sysClr val="windowText" lastClr="000000"/>
                </a:solidFill>
              </a:rPr>
              <a:t>5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ru-RU" dirty="0">
                <a:solidFill>
                  <a:sysClr val="windowText" lastClr="000000"/>
                </a:solidFill>
              </a:rPr>
              <a:t>заданий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4BA2786-3DFF-41D6-A840-04D3ABEAA725}"/>
              </a:ext>
            </a:extLst>
          </p:cNvPr>
          <p:cNvSpPr/>
          <p:nvPr/>
        </p:nvSpPr>
        <p:spPr>
          <a:xfrm>
            <a:off x="1939188" y="1982888"/>
            <a:ext cx="2883243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12 заданий базового уровня сложности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E1EAEA2-B72C-4122-8C12-CC36DD7CF02D}"/>
              </a:ext>
            </a:extLst>
          </p:cNvPr>
          <p:cNvSpPr/>
          <p:nvPr/>
        </p:nvSpPr>
        <p:spPr>
          <a:xfrm>
            <a:off x="113682" y="5200288"/>
            <a:ext cx="1718414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Работа состоит из одной части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31FB0FC-E027-4013-AD37-A9F2A0F8AB8A}"/>
              </a:ext>
            </a:extLst>
          </p:cNvPr>
          <p:cNvSpPr/>
          <p:nvPr/>
        </p:nvSpPr>
        <p:spPr>
          <a:xfrm>
            <a:off x="7366720" y="3954480"/>
            <a:ext cx="4589390" cy="2752461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endParaRPr lang="ru-RU" sz="1400" dirty="0">
              <a:solidFill>
                <a:schemeClr val="tx1"/>
              </a:solidFill>
            </a:endParaRPr>
          </a:p>
          <a:p>
            <a:pPr>
              <a:lnSpc>
                <a:spcPct val="114000"/>
              </a:lnSpc>
            </a:pPr>
            <a:r>
              <a:rPr lang="ru-RU" sz="1400" dirty="0">
                <a:solidFill>
                  <a:schemeClr val="tx1"/>
                </a:solidFill>
              </a:rPr>
              <a:t>В заданиях 1, 2, 3 4, 5, 6,  9, 10, 11 необходимо записать только ответ. </a:t>
            </a:r>
          </a:p>
          <a:p>
            <a:pPr>
              <a:lnSpc>
                <a:spcPct val="114000"/>
              </a:lnSpc>
            </a:pPr>
            <a:r>
              <a:rPr lang="ru-RU" sz="1400" dirty="0">
                <a:solidFill>
                  <a:schemeClr val="tx1"/>
                </a:solidFill>
              </a:rPr>
              <a:t>В задании 7, 8. 12, 13, 14, 15 требуется записать полное решение и ответ.</a:t>
            </a:r>
          </a:p>
          <a:p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0E5816E-2110-4725-BDF8-B4AAAD3DAE81}"/>
              </a:ext>
            </a:extLst>
          </p:cNvPr>
          <p:cNvSpPr/>
          <p:nvPr/>
        </p:nvSpPr>
        <p:spPr>
          <a:xfrm>
            <a:off x="5048976" y="2907380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минимальный балл за работу - </a:t>
            </a:r>
            <a:r>
              <a:rPr lang="ru-RU" b="1" dirty="0"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EC46491-BD9C-4F30-ABB8-8D06FC9DB66F}"/>
              </a:ext>
            </a:extLst>
          </p:cNvPr>
          <p:cNvSpPr/>
          <p:nvPr/>
        </p:nvSpPr>
        <p:spPr>
          <a:xfrm>
            <a:off x="5048976" y="1993648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максимальный балл за работу -  </a:t>
            </a:r>
            <a:r>
              <a:rPr lang="ru-RU" b="1" dirty="0">
                <a:solidFill>
                  <a:sysClr val="windowText" lastClr="000000"/>
                </a:solidFill>
              </a:rPr>
              <a:t>21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EEB01CB-1853-44FF-B0DC-3ADB00B795AF}"/>
              </a:ext>
            </a:extLst>
          </p:cNvPr>
          <p:cNvSpPr/>
          <p:nvPr/>
        </p:nvSpPr>
        <p:spPr>
          <a:xfrm>
            <a:off x="1939187" y="2907380"/>
            <a:ext cx="2883243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4 задания повышенного уровня сложности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BD5BEBA-741E-4EA2-8876-EB92469EB874}"/>
              </a:ext>
            </a:extLst>
          </p:cNvPr>
          <p:cNvSpPr/>
          <p:nvPr/>
        </p:nvSpPr>
        <p:spPr>
          <a:xfrm>
            <a:off x="8207221" y="1175580"/>
            <a:ext cx="3525107" cy="807308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Перевод первичных баллов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в  отметки по пятибалльной шкале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7506DA7C-50E6-4EB1-B291-D46D754086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547110"/>
              </p:ext>
            </p:extLst>
          </p:nvPr>
        </p:nvGraphicFramePr>
        <p:xfrm>
          <a:off x="7953375" y="2142394"/>
          <a:ext cx="4002735" cy="14410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6814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705455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  <a:gridCol w="673488">
                  <a:extLst>
                    <a:ext uri="{9D8B030D-6E8A-4147-A177-3AD203B41FA5}">
                      <a16:colId xmlns:a16="http://schemas.microsoft.com/office/drawing/2014/main" val="1410754882"/>
                    </a:ext>
                  </a:extLst>
                </a:gridCol>
                <a:gridCol w="664134">
                  <a:extLst>
                    <a:ext uri="{9D8B030D-6E8A-4147-A177-3AD203B41FA5}">
                      <a16:colId xmlns:a16="http://schemas.microsoft.com/office/drawing/2014/main" val="3208314456"/>
                    </a:ext>
                  </a:extLst>
                </a:gridCol>
                <a:gridCol w="682844">
                  <a:extLst>
                    <a:ext uri="{9D8B030D-6E8A-4147-A177-3AD203B41FA5}">
                      <a16:colId xmlns:a16="http://schemas.microsoft.com/office/drawing/2014/main" val="4101601159"/>
                    </a:ext>
                  </a:extLst>
                </a:gridCol>
              </a:tblGrid>
              <a:tr h="7779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Отметка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«2»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«3»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«4»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«5»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66307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Первичные баллы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0-4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5-10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11-15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16-21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</a:tbl>
          </a:graphicData>
        </a:graphic>
      </p:graphicFrame>
      <p:pic>
        <p:nvPicPr>
          <p:cNvPr id="17" name="Рисунок 16" descr="Часы">
            <a:extLst>
              <a:ext uri="{FF2B5EF4-FFF2-40B4-BE49-F238E27FC236}">
                <a16:creationId xmlns:a16="http://schemas.microsoft.com/office/drawing/2014/main" id="{305C066C-516A-49B0-B9CF-8A7285CF7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612" y="3966678"/>
            <a:ext cx="1233610" cy="1233610"/>
          </a:xfrm>
          <a:prstGeom prst="rect">
            <a:avLst/>
          </a:prstGeom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17BD4829-F0EE-426E-95EF-C14D905F9713}"/>
              </a:ext>
            </a:extLst>
          </p:cNvPr>
          <p:cNvSpPr/>
          <p:nvPr/>
        </p:nvSpPr>
        <p:spPr>
          <a:xfrm>
            <a:off x="1988741" y="3966678"/>
            <a:ext cx="1320303" cy="2752458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90 минут</a:t>
            </a:r>
          </a:p>
        </p:txBody>
      </p:sp>
      <p:pic>
        <p:nvPicPr>
          <p:cNvPr id="20" name="Рисунок 19" descr="Документ">
            <a:extLst>
              <a:ext uri="{FF2B5EF4-FFF2-40B4-BE49-F238E27FC236}">
                <a16:creationId xmlns:a16="http://schemas.microsoft.com/office/drawing/2014/main" id="{0627694F-307C-4CA3-BF8D-9B63DD6F6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475" y="767770"/>
            <a:ext cx="1139034" cy="1139034"/>
          </a:xfrm>
          <a:prstGeom prst="rect">
            <a:avLst/>
          </a:prstGeom>
        </p:spPr>
      </p:pic>
      <p:pic>
        <p:nvPicPr>
          <p:cNvPr id="21" name="Рисунок 20" descr="Поделиться">
            <a:extLst>
              <a:ext uri="{FF2B5EF4-FFF2-40B4-BE49-F238E27FC236}">
                <a16:creationId xmlns:a16="http://schemas.microsoft.com/office/drawing/2014/main" id="{F8F9697D-AED4-4A45-A862-D48E11A392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64744" y="-38821"/>
            <a:ext cx="1054895" cy="1054895"/>
          </a:xfrm>
          <a:prstGeom prst="rect">
            <a:avLst/>
          </a:prstGeom>
        </p:spPr>
      </p:pic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5E9AC808-ED66-4CE9-8380-7389510699E6}"/>
              </a:ext>
            </a:extLst>
          </p:cNvPr>
          <p:cNvSpPr/>
          <p:nvPr/>
        </p:nvSpPr>
        <p:spPr>
          <a:xfrm>
            <a:off x="3553919" y="3966678"/>
            <a:ext cx="3596524" cy="2752458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endParaRPr lang="ru-RU" sz="1400" dirty="0">
              <a:solidFill>
                <a:schemeClr val="tx1"/>
              </a:solidFill>
            </a:endParaRPr>
          </a:p>
          <a:p>
            <a:pPr>
              <a:lnSpc>
                <a:spcPct val="114000"/>
              </a:lnSpc>
            </a:pPr>
            <a:r>
              <a:rPr lang="ru-RU" sz="1400" dirty="0">
                <a:solidFill>
                  <a:schemeClr val="tx1"/>
                </a:solidFill>
              </a:rPr>
              <a:t>Проверяемые элементы:</a:t>
            </a:r>
          </a:p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tx1"/>
                </a:solidFill>
              </a:rPr>
              <a:t>Числа и вычисления</a:t>
            </a:r>
          </a:p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tx1"/>
                </a:solidFill>
              </a:rPr>
              <a:t>Алгебраические выражения</a:t>
            </a:r>
          </a:p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tx1"/>
                </a:solidFill>
              </a:rPr>
              <a:t>Уравнения</a:t>
            </a:r>
          </a:p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tx1"/>
                </a:solidFill>
              </a:rPr>
              <a:t>Функции</a:t>
            </a:r>
          </a:p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tx1"/>
                </a:solidFill>
              </a:rPr>
              <a:t>Степень с  натуральным показателем</a:t>
            </a:r>
          </a:p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tx1"/>
                </a:solidFill>
              </a:rPr>
              <a:t>Геометрия</a:t>
            </a:r>
          </a:p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tx1"/>
                </a:solidFill>
              </a:rPr>
              <a:t>Текстовые задачи</a:t>
            </a:r>
          </a:p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tx1"/>
                </a:solidFill>
              </a:rPr>
              <a:t>Статистика и теория вероятностей</a:t>
            </a:r>
          </a:p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tx1"/>
                </a:solidFill>
              </a:rPr>
              <a:t>Измерения и вычисления</a:t>
            </a:r>
          </a:p>
          <a:p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B2FB42-F798-44B6-BB6B-AC1DEEC81F3B}"/>
              </a:ext>
            </a:extLst>
          </p:cNvPr>
          <p:cNvSpPr txBox="1"/>
          <p:nvPr/>
        </p:nvSpPr>
        <p:spPr>
          <a:xfrm>
            <a:off x="10218393" y="13711"/>
            <a:ext cx="20414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Математика (</a:t>
            </a:r>
            <a:r>
              <a:rPr lang="ru-RU" sz="12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углуб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.), 7 класс</a:t>
            </a:r>
          </a:p>
        </p:txBody>
      </p:sp>
    </p:spTree>
    <p:extLst>
      <p:ext uri="{BB962C8B-B14F-4D97-AF65-F5344CB8AC3E}">
        <p14:creationId xmlns:p14="http://schemas.microsoft.com/office/powerpoint/2010/main" val="25441197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6AA098EB-00A5-4472-B92F-2DD914CD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620" y="292746"/>
            <a:ext cx="10728960" cy="594360"/>
          </a:xfrm>
        </p:spPr>
        <p:txBody>
          <a:bodyPr/>
          <a:lstStyle/>
          <a:p>
            <a:r>
              <a:rPr lang="ru-RU" dirty="0"/>
              <a:t>Требования (умения)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2C63D16-4AD3-47DF-9954-447C61C7C8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553456"/>
              </p:ext>
            </p:extLst>
          </p:nvPr>
        </p:nvGraphicFramePr>
        <p:xfrm>
          <a:off x="215505" y="887106"/>
          <a:ext cx="11760989" cy="499940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402295">
                  <a:extLst>
                    <a:ext uri="{9D8B030D-6E8A-4147-A177-3AD203B41FA5}">
                      <a16:colId xmlns:a16="http://schemas.microsoft.com/office/drawing/2014/main" val="3371003209"/>
                    </a:ext>
                  </a:extLst>
                </a:gridCol>
                <a:gridCol w="11358694">
                  <a:extLst>
                    <a:ext uri="{9D8B030D-6E8A-4147-A177-3AD203B41FA5}">
                      <a16:colId xmlns:a16="http://schemas.microsoft.com/office/drawing/2014/main" val="1794966923"/>
                    </a:ext>
                  </a:extLst>
                </a:gridCol>
              </a:tblGrid>
              <a:tr h="383697">
                <a:tc>
                  <a:txBody>
                    <a:bodyPr/>
                    <a:lstStyle/>
                    <a:p>
                      <a:pPr marL="67945" marR="4953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+mn-lt"/>
                        </a:rPr>
                        <a:t>№ п/п</a:t>
                      </a:r>
                      <a:endParaRPr lang="ru-RU" sz="13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4953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+mn-lt"/>
                        </a:rPr>
                        <a:t>Блоки </a:t>
                      </a:r>
                      <a:r>
                        <a:rPr lang="ru-RU" sz="1300" b="1" dirty="0" err="1">
                          <a:effectLst/>
                          <a:latin typeface="+mn-lt"/>
                        </a:rPr>
                        <a:t>ПООП</a:t>
                      </a:r>
                      <a:r>
                        <a:rPr lang="ru-RU" sz="13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300" b="1" dirty="0" err="1">
                          <a:effectLst/>
                          <a:latin typeface="+mn-lt"/>
                        </a:rPr>
                        <a:t>НОО</a:t>
                      </a:r>
                      <a:r>
                        <a:rPr lang="ru-RU" sz="1300" b="1" dirty="0">
                          <a:effectLst/>
                          <a:latin typeface="+mn-lt"/>
                        </a:rPr>
                        <a:t>: выпускник научится / получит возможность научиться или проверяемые требования (умения) в соответствии с </a:t>
                      </a:r>
                      <a:r>
                        <a:rPr lang="ru-RU" sz="1300" b="1" dirty="0" err="1">
                          <a:effectLst/>
                          <a:latin typeface="+mn-lt"/>
                        </a:rPr>
                        <a:t>ФГОС</a:t>
                      </a:r>
                      <a:endParaRPr lang="ru-RU" sz="13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51856539"/>
                  </a:ext>
                </a:extLst>
              </a:tr>
              <a:tr h="234668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marR="95885"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+mn-lt"/>
                        </a:rPr>
                        <a:t>Оперировать понятиями «обыкновенная дробь», «смешанное число» Производить преобразования выражений, содержащих степень с натуральным показателем</a:t>
                      </a:r>
                      <a:endParaRPr lang="ru-RU" sz="13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16804931"/>
                  </a:ext>
                </a:extLst>
              </a:tr>
              <a:tr h="192027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marR="95885"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+mn-lt"/>
                        </a:rPr>
                        <a:t>Оперировать понятием «десятичная дробь» </a:t>
                      </a:r>
                      <a:endParaRPr lang="ru-RU" sz="13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38086909"/>
                  </a:ext>
                </a:extLst>
              </a:tr>
              <a:tr h="192027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marR="95885"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+mn-lt"/>
                        </a:rPr>
                        <a:t>Решать логические задачи; находить пересечение, объединение, подмножество в простейших ситуациях</a:t>
                      </a:r>
                      <a:endParaRPr lang="ru-RU" sz="13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43113165"/>
                  </a:ext>
                </a:extLst>
              </a:tr>
              <a:tr h="366257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marR="95885"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+mn-lt"/>
                        </a:rPr>
                        <a:t>Оперировать понятиями геометрических фигур; извлекать информацию о геометрических фигурах, представленную на чертежах в явном виде; применять для решения задач геометрические факты</a:t>
                      </a:r>
                      <a:endParaRPr lang="ru-RU" sz="13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52238309"/>
                  </a:ext>
                </a:extLst>
              </a:tr>
              <a:tr h="366257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marR="95885"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+mn-lt"/>
                        </a:rPr>
                        <a:t>Читать информацию, представленную в виде таблицы, диаграммы, графика / извлекать, интерпретировать информацию, представленную в таблицах и на диаграммах, отражающую свойства и характеристики реальных процессов и явлений</a:t>
                      </a:r>
                      <a:endParaRPr lang="ru-RU" sz="13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19602564"/>
                  </a:ext>
                </a:extLst>
              </a:tr>
              <a:tr h="241391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marR="95885"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+mn-lt"/>
                        </a:rPr>
                        <a:t>Оперировать понятиями геометрических фигур; применять для решения задач геометрические факты</a:t>
                      </a:r>
                      <a:endParaRPr lang="ru-RU" sz="13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10523923"/>
                  </a:ext>
                </a:extLst>
              </a:tr>
              <a:tr h="366257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marR="95885"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+mn-lt"/>
                        </a:rPr>
                        <a:t>Оперировать понятиями «уравнение», «корень уравнения»; решать системы несложных линейных уравнений / решать линейные уравнения и уравнения, сводимые к линейным, с помощью тождественных преобразований</a:t>
                      </a:r>
                      <a:endParaRPr lang="ru-RU" sz="13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0867957"/>
                  </a:ext>
                </a:extLst>
              </a:tr>
              <a:tr h="183130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marR="95885" algn="l">
                        <a:spcAft>
                          <a:spcPts val="0"/>
                        </a:spcAft>
                        <a:tabLst>
                          <a:tab pos="857250" algn="l"/>
                          <a:tab pos="1540510" algn="l"/>
                          <a:tab pos="2620645" algn="l"/>
                        </a:tabLst>
                      </a:pPr>
                      <a:r>
                        <a:rPr lang="ru-RU" sz="1300" dirty="0">
                          <a:latin typeface="+mn-lt"/>
                        </a:rPr>
                        <a:t>Выполнять несложные преобразования выражений: раскрывать скобки, приводить подобные слагаемые, использовать формулы сокращённого умножения</a:t>
                      </a:r>
                      <a:endParaRPr lang="ru-RU" sz="13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16968410"/>
                  </a:ext>
                </a:extLst>
              </a:tr>
              <a:tr h="192537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marR="95885" algn="just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+mn-lt"/>
                        </a:rPr>
                        <a:t>Читать и анализировать информацию, представленную в виде таблицы, диаграммы, графика Оценивать результаты вычислений при решении практических задач</a:t>
                      </a:r>
                      <a:endParaRPr lang="ru-RU" sz="13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220648"/>
                  </a:ext>
                </a:extLst>
              </a:tr>
              <a:tr h="213062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marR="95885" algn="l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+mn-lt"/>
                        </a:rPr>
                        <a:t>Оперировать понятием «граф»</a:t>
                      </a:r>
                      <a:endParaRPr lang="ru-RU" sz="13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81229686"/>
                  </a:ext>
                </a:extLst>
              </a:tr>
              <a:tr h="219360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marR="95885" algn="just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+mn-lt"/>
                        </a:rPr>
                        <a:t>Решать логические задачи; выполнять прикидку и оценку результата вычислений, оценку значений числовых выражений</a:t>
                      </a:r>
                      <a:endParaRPr lang="ru-RU" sz="13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42111620"/>
                  </a:ext>
                </a:extLst>
              </a:tr>
              <a:tr h="205709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marR="95885" algn="just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+mn-lt"/>
                        </a:rPr>
                        <a:t>Использовать для описания данных статистические характеристики: среднее арифметическое, медиана, наибольшее и наименьшее значения, размах</a:t>
                      </a:r>
                      <a:endParaRPr lang="ru-RU" sz="13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51672037"/>
                  </a:ext>
                </a:extLst>
              </a:tr>
              <a:tr h="366257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marR="95885"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+mn-lt"/>
                        </a:rPr>
                        <a:t>Оперировать понятиями геометрических фигур; извлекать информацию о геометрических фигурах, представленную на чертежах в явном виде / применять геометрические факты для решения задач, в том числе предполагающих несколько шагов решения</a:t>
                      </a:r>
                      <a:endParaRPr lang="ru-RU" sz="13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69400083"/>
                  </a:ext>
                </a:extLst>
              </a:tr>
              <a:tr h="366257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marR="95885"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+mn-lt"/>
                        </a:rPr>
                        <a:t>Оперировать понятиями геометрических фигур; извлекать информацию о геометрических фигурах, представленную на чертежах в явном виде / применять геометрические факты для решения задач, в том числе предполагающих несколько шагов решения</a:t>
                      </a:r>
                      <a:endParaRPr lang="ru-RU" sz="13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17835660"/>
                  </a:ext>
                </a:extLst>
              </a:tr>
              <a:tr h="366257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marR="95885"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+mn-lt"/>
                        </a:rPr>
                        <a:t>Решать задачи разных типов (на работу, покупки, движение) / решать простые и сложные задачи разных типов, выбирать соответствующие уравнения или системы уравнений для составления математической модели заданной реальной ситуации или прикладной задачи</a:t>
                      </a:r>
                      <a:endParaRPr lang="ru-RU" sz="13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5085088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EF4F161-3FC2-4286-95D4-6C5CC91A6EFF}"/>
              </a:ext>
            </a:extLst>
          </p:cNvPr>
          <p:cNvSpPr txBox="1"/>
          <p:nvPr/>
        </p:nvSpPr>
        <p:spPr>
          <a:xfrm>
            <a:off x="10218393" y="13711"/>
            <a:ext cx="20414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Математика (</a:t>
            </a:r>
            <a:r>
              <a:rPr lang="ru-RU" sz="12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углуб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.), 7 класс</a:t>
            </a:r>
          </a:p>
        </p:txBody>
      </p:sp>
    </p:spTree>
    <p:extLst>
      <p:ext uri="{BB962C8B-B14F-4D97-AF65-F5344CB8AC3E}">
        <p14:creationId xmlns:p14="http://schemas.microsoft.com/office/powerpoint/2010/main" val="266260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8362281" cy="444387"/>
          </a:xfrm>
        </p:spPr>
        <p:txBody>
          <a:bodyPr>
            <a:noAutofit/>
          </a:bodyPr>
          <a:lstStyle/>
          <a:p>
            <a:r>
              <a:rPr lang="ru-RU" sz="2000" dirty="0"/>
              <a:t>Изменение доли участников по качеству знаний («4»+«5») по результатам ВПР в  2023-2024 гг.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8FAA810D-E1F2-4CF0-9CEE-B6A9C74CD0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4892829"/>
              </p:ext>
            </p:extLst>
          </p:nvPr>
        </p:nvGraphicFramePr>
        <p:xfrm>
          <a:off x="0" y="991761"/>
          <a:ext cx="11986054" cy="536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4BBA298-1549-4630-8A22-62B1CA2D8EA4}"/>
              </a:ext>
            </a:extLst>
          </p:cNvPr>
          <p:cNvSpPr txBox="1"/>
          <p:nvPr/>
        </p:nvSpPr>
        <p:spPr>
          <a:xfrm>
            <a:off x="10597333" y="13711"/>
            <a:ext cx="15297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Математика, 7 класс</a:t>
            </a:r>
          </a:p>
        </p:txBody>
      </p:sp>
    </p:spTree>
    <p:extLst>
      <p:ext uri="{BB962C8B-B14F-4D97-AF65-F5344CB8AC3E}">
        <p14:creationId xmlns:p14="http://schemas.microsoft.com/office/powerpoint/2010/main" val="21366526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6145" y="172664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Достижение планируемых результатов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DC35874-62BF-4D4F-AC73-5604ABA8AB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0691060"/>
              </p:ext>
            </p:extLst>
          </p:nvPr>
        </p:nvGraphicFramePr>
        <p:xfrm>
          <a:off x="414337" y="701974"/>
          <a:ext cx="11363325" cy="5705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24746DC-6D51-48FE-8696-5F0A72E1476D}"/>
              </a:ext>
            </a:extLst>
          </p:cNvPr>
          <p:cNvSpPr txBox="1"/>
          <p:nvPr/>
        </p:nvSpPr>
        <p:spPr>
          <a:xfrm>
            <a:off x="9597339" y="5999520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лучше общероссийского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90D271-C629-4ADF-8943-37A49A4D5ED3}"/>
              </a:ext>
            </a:extLst>
          </p:cNvPr>
          <p:cNvSpPr txBox="1"/>
          <p:nvPr/>
        </p:nvSpPr>
        <p:spPr>
          <a:xfrm>
            <a:off x="9597339" y="6253345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выше 80%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D48567-4EC9-43E0-B87B-7C7AEB86AA00}"/>
              </a:ext>
            </a:extLst>
          </p:cNvPr>
          <p:cNvSpPr txBox="1"/>
          <p:nvPr/>
        </p:nvSpPr>
        <p:spPr>
          <a:xfrm>
            <a:off x="9597337" y="6546819"/>
            <a:ext cx="243162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 самый  низкий % выполнения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317570-9DA7-45C8-95C0-FC8B34A1C001}"/>
              </a:ext>
            </a:extLst>
          </p:cNvPr>
          <p:cNvSpPr txBox="1"/>
          <p:nvPr/>
        </p:nvSpPr>
        <p:spPr>
          <a:xfrm>
            <a:off x="9346040" y="6343936"/>
            <a:ext cx="265419" cy="14350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DBF8BB-E2A5-4BC6-A512-B2C88FF1140D}"/>
              </a:ext>
            </a:extLst>
          </p:cNvPr>
          <p:cNvSpPr txBox="1"/>
          <p:nvPr/>
        </p:nvSpPr>
        <p:spPr>
          <a:xfrm>
            <a:off x="9333470" y="6627565"/>
            <a:ext cx="263867" cy="15660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7FE6DA13-B5DC-473A-AEFF-6B242BFB4357}"/>
              </a:ext>
            </a:extLst>
          </p:cNvPr>
          <p:cNvSpPr txBox="1"/>
          <p:nvPr/>
        </p:nvSpPr>
        <p:spPr>
          <a:xfrm>
            <a:off x="9331909" y="6082014"/>
            <a:ext cx="265428" cy="156626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22CE60-A05F-4D48-8472-4514D5C35EE4}"/>
              </a:ext>
            </a:extLst>
          </p:cNvPr>
          <p:cNvSpPr txBox="1"/>
          <p:nvPr/>
        </p:nvSpPr>
        <p:spPr>
          <a:xfrm>
            <a:off x="10218393" y="13711"/>
            <a:ext cx="20414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Математика (</a:t>
            </a:r>
            <a:r>
              <a:rPr lang="ru-RU" sz="12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углуб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.), 7 класс</a:t>
            </a:r>
          </a:p>
        </p:txBody>
      </p:sp>
    </p:spTree>
    <p:extLst>
      <p:ext uri="{BB962C8B-B14F-4D97-AF65-F5344CB8AC3E}">
        <p14:creationId xmlns:p14="http://schemas.microsoft.com/office/powerpoint/2010/main" val="4234496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FA4C46F-5D12-76B5-8BC8-F8B04389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2958" y="302392"/>
            <a:ext cx="5619853" cy="594360"/>
          </a:xfrm>
        </p:spPr>
        <p:txBody>
          <a:bodyPr>
            <a:normAutofit/>
          </a:bodyPr>
          <a:lstStyle/>
          <a:p>
            <a:r>
              <a:rPr lang="ru-RU" dirty="0"/>
              <a:t>Как использовать результаты ВПР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C378BAD-155E-DB7C-261D-1B9411CA0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614" y="1816347"/>
            <a:ext cx="5409479" cy="2129653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800" dirty="0">
                <a:latin typeface="+mn-lt"/>
              </a:rPr>
              <a:t>адресная работа с образовательными организациями и учителями, чьи учащиеся показывают низкие результаты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800" dirty="0">
                <a:latin typeface="+mn-lt"/>
              </a:rPr>
              <a:t>организация методических заседаний по выработке стратегий исправления основных ошибок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800" dirty="0">
                <a:latin typeface="+mn-lt"/>
              </a:rPr>
              <a:t>организация транслирования опыта учителей, учащиеся которых показывают стабильные и хорошие результаты</a:t>
            </a:r>
          </a:p>
        </p:txBody>
      </p:sp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6080E9E4-4437-488C-9149-75840E35420A}"/>
              </a:ext>
            </a:extLst>
          </p:cNvPr>
          <p:cNvSpPr txBox="1">
            <a:spLocks/>
          </p:cNvSpPr>
          <p:nvPr/>
        </p:nvSpPr>
        <p:spPr>
          <a:xfrm>
            <a:off x="951057" y="4360447"/>
            <a:ext cx="3506849" cy="414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14444F"/>
                </a:solidFill>
                <a:latin typeface="+mn-lt"/>
              </a:rPr>
              <a:t>Учитель</a:t>
            </a:r>
          </a:p>
        </p:txBody>
      </p:sp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FD1D88A9-B92C-4C6F-A1CB-1E91D4DF0D14}"/>
              </a:ext>
            </a:extLst>
          </p:cNvPr>
          <p:cNvSpPr txBox="1">
            <a:spLocks/>
          </p:cNvSpPr>
          <p:nvPr/>
        </p:nvSpPr>
        <p:spPr>
          <a:xfrm>
            <a:off x="939624" y="1311199"/>
            <a:ext cx="3506849" cy="414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14444F"/>
                </a:solidFill>
                <a:latin typeface="+mn-lt"/>
              </a:rPr>
              <a:t>Муниципальный уровень</a:t>
            </a:r>
          </a:p>
        </p:txBody>
      </p:sp>
      <p:sp>
        <p:nvSpPr>
          <p:cNvPr id="8" name="Заголовок 3">
            <a:extLst>
              <a:ext uri="{FF2B5EF4-FFF2-40B4-BE49-F238E27FC236}">
                <a16:creationId xmlns:a16="http://schemas.microsoft.com/office/drawing/2014/main" id="{5008D56D-B0F5-4B0A-BDD0-F34F9382E03E}"/>
              </a:ext>
            </a:extLst>
          </p:cNvPr>
          <p:cNvSpPr txBox="1">
            <a:spLocks/>
          </p:cNvSpPr>
          <p:nvPr/>
        </p:nvSpPr>
        <p:spPr>
          <a:xfrm>
            <a:off x="6787977" y="1335904"/>
            <a:ext cx="3506849" cy="414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14444F"/>
                </a:solidFill>
                <a:latin typeface="+mn-lt"/>
              </a:rPr>
              <a:t>Образовательная организация</a:t>
            </a:r>
          </a:p>
        </p:txBody>
      </p:sp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D2034F97-DFFA-42C8-9492-9992D06B042F}"/>
              </a:ext>
            </a:extLst>
          </p:cNvPr>
          <p:cNvSpPr txBox="1">
            <a:spLocks/>
          </p:cNvSpPr>
          <p:nvPr/>
        </p:nvSpPr>
        <p:spPr>
          <a:xfrm>
            <a:off x="6787976" y="4351468"/>
            <a:ext cx="3506849" cy="414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14444F"/>
                </a:solidFill>
                <a:latin typeface="+mn-lt"/>
              </a:rPr>
              <a:t>Родитель и ученик</a:t>
            </a:r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CB0694D8-692D-444E-9AEA-865F675731A4}"/>
              </a:ext>
            </a:extLst>
          </p:cNvPr>
          <p:cNvSpPr txBox="1">
            <a:spLocks/>
          </p:cNvSpPr>
          <p:nvPr/>
        </p:nvSpPr>
        <p:spPr>
          <a:xfrm>
            <a:off x="5939482" y="1795753"/>
            <a:ext cx="5726944" cy="2158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ru-RU" sz="2400" kern="1200" dirty="0" smtClean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ru-RU" sz="2400" kern="1200" dirty="0" smtClean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ru-RU" sz="2000" kern="1200" dirty="0" smtClean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ru-RU" sz="1800" kern="1200" dirty="0" smtClean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ru-RU" sz="1800" kern="1200" dirty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700" dirty="0">
                <a:latin typeface="+mn-lt"/>
              </a:rPr>
              <a:t>корректировка образовательного процесса (совершенствование образовательных программ, методик, технологий обучения)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700" dirty="0">
                <a:latin typeface="+mn-lt"/>
              </a:rPr>
              <a:t>информирование родителей о результатах ВПР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700" dirty="0">
                <a:latin typeface="+mn-lt"/>
              </a:rPr>
              <a:t>проведение педагогических советов по результатам ВПР с целью улучшения качества образования обучающихся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700" dirty="0">
                <a:latin typeface="+mn-lt"/>
              </a:rPr>
              <a:t>формирование графика внутришкольного контроля на будущий учебный год </a:t>
            </a:r>
          </a:p>
        </p:txBody>
      </p:sp>
      <p:sp>
        <p:nvSpPr>
          <p:cNvPr id="11" name="Объект 4">
            <a:extLst>
              <a:ext uri="{FF2B5EF4-FFF2-40B4-BE49-F238E27FC236}">
                <a16:creationId xmlns:a16="http://schemas.microsoft.com/office/drawing/2014/main" id="{CA1A0ED2-6080-4739-B973-607963337CCB}"/>
              </a:ext>
            </a:extLst>
          </p:cNvPr>
          <p:cNvSpPr txBox="1">
            <a:spLocks/>
          </p:cNvSpPr>
          <p:nvPr/>
        </p:nvSpPr>
        <p:spPr>
          <a:xfrm>
            <a:off x="277613" y="4774809"/>
            <a:ext cx="5409479" cy="21296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ru-RU" sz="2400" kern="1200" dirty="0" smtClean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ru-RU" sz="2400" kern="1200" dirty="0" smtClean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ru-RU" sz="2000" kern="1200" dirty="0" smtClean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ru-RU" sz="1800" kern="1200" dirty="0" smtClean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ru-RU" sz="1800" kern="1200" dirty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800" dirty="0">
                <a:latin typeface="+mn-lt"/>
              </a:rPr>
              <a:t>планирование индивидуального маршрута обучения для каждого учащегося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800" dirty="0">
                <a:latin typeface="+mn-lt"/>
              </a:rPr>
              <a:t>выявление проблем в усвоении образовательной программы начального общего образования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800" dirty="0">
                <a:latin typeface="+mn-lt"/>
              </a:rPr>
              <a:t>самооценка профессиональной деятельности педагога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800" dirty="0">
                <a:latin typeface="+mn-lt"/>
              </a:rPr>
              <a:t>формирование направлений совершенствования преподавания предмета </a:t>
            </a:r>
          </a:p>
        </p:txBody>
      </p:sp>
      <p:sp>
        <p:nvSpPr>
          <p:cNvPr id="12" name="Объект 4">
            <a:extLst>
              <a:ext uri="{FF2B5EF4-FFF2-40B4-BE49-F238E27FC236}">
                <a16:creationId xmlns:a16="http://schemas.microsoft.com/office/drawing/2014/main" id="{FEBF8B5B-6797-4F90-AED1-621A0FA13C81}"/>
              </a:ext>
            </a:extLst>
          </p:cNvPr>
          <p:cNvSpPr txBox="1">
            <a:spLocks/>
          </p:cNvSpPr>
          <p:nvPr/>
        </p:nvSpPr>
        <p:spPr>
          <a:xfrm>
            <a:off x="6096000" y="4774809"/>
            <a:ext cx="5409479" cy="2129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ru-RU" sz="2400" kern="1200" dirty="0" smtClean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ru-RU" sz="2400" kern="1200" dirty="0" smtClean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ru-RU" sz="2000" kern="1200" dirty="0" smtClean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ru-RU" sz="1800" kern="1200" dirty="0" smtClean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ru-RU" sz="1800" kern="1200" dirty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700" dirty="0">
                <a:latin typeface="+mn-lt"/>
              </a:rPr>
              <a:t>объективная оценка уровня учебных достижений учащегося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700" dirty="0">
                <a:latin typeface="+mn-lt"/>
              </a:rPr>
              <a:t>возможность принять участие в построении индивидуальной образовательной траектории </a:t>
            </a:r>
          </a:p>
        </p:txBody>
      </p:sp>
    </p:spTree>
    <p:extLst>
      <p:ext uri="{BB962C8B-B14F-4D97-AF65-F5344CB8AC3E}">
        <p14:creationId xmlns:p14="http://schemas.microsoft.com/office/powerpoint/2010/main" val="19596355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Распределение участников по отметкам, %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FFA6CE0-D724-4244-B21F-300A8875D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281220"/>
              </p:ext>
            </p:extLst>
          </p:nvPr>
        </p:nvGraphicFramePr>
        <p:xfrm>
          <a:off x="177723" y="2717849"/>
          <a:ext cx="3756179" cy="1163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2229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</a:tblGrid>
              <a:tr h="41253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Количество участников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 класс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42012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Россия (вся выборка)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27682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  <a:tr h="33063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Приморский край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9007028"/>
                  </a:ext>
                </a:extLst>
              </a:tr>
            </a:tbl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4478881-B93D-411D-81FB-2A5AB84EA5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466102"/>
              </p:ext>
            </p:extLst>
          </p:nvPr>
        </p:nvGraphicFramePr>
        <p:xfrm>
          <a:off x="4095749" y="723900"/>
          <a:ext cx="7677151" cy="56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B75FEF2-69D1-418A-B83E-15A49FC7ECFD}"/>
              </a:ext>
            </a:extLst>
          </p:cNvPr>
          <p:cNvSpPr txBox="1"/>
          <p:nvPr/>
        </p:nvSpPr>
        <p:spPr>
          <a:xfrm>
            <a:off x="10218393" y="13711"/>
            <a:ext cx="20414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Математика (</a:t>
            </a:r>
            <a:r>
              <a:rPr lang="ru-RU" sz="12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углуб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.), 7 класс</a:t>
            </a:r>
          </a:p>
        </p:txBody>
      </p:sp>
    </p:spTree>
    <p:extLst>
      <p:ext uri="{BB962C8B-B14F-4D97-AF65-F5344CB8AC3E}">
        <p14:creationId xmlns:p14="http://schemas.microsoft.com/office/powerpoint/2010/main" val="29152864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Распределение первичных баллов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8A7017B7-19EA-4F59-A353-2E4DF65C42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0970325"/>
              </p:ext>
            </p:extLst>
          </p:nvPr>
        </p:nvGraphicFramePr>
        <p:xfrm>
          <a:off x="504189" y="723900"/>
          <a:ext cx="11449686" cy="5500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авая фигурная скобка 1">
            <a:extLst>
              <a:ext uri="{FF2B5EF4-FFF2-40B4-BE49-F238E27FC236}">
                <a16:creationId xmlns:a16="http://schemas.microsoft.com/office/drawing/2014/main" id="{885D3207-DFA3-456F-9CC9-C9F82E22EC16}"/>
              </a:ext>
            </a:extLst>
          </p:cNvPr>
          <p:cNvSpPr/>
          <p:nvPr/>
        </p:nvSpPr>
        <p:spPr>
          <a:xfrm rot="5400000">
            <a:off x="4797320" y="4797609"/>
            <a:ext cx="296755" cy="2808605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фигурная скобка 4">
            <a:extLst>
              <a:ext uri="{FF2B5EF4-FFF2-40B4-BE49-F238E27FC236}">
                <a16:creationId xmlns:a16="http://schemas.microsoft.com/office/drawing/2014/main" id="{F8FD364E-D3CE-4ECD-9508-A8EFF0C91621}"/>
              </a:ext>
            </a:extLst>
          </p:cNvPr>
          <p:cNvSpPr/>
          <p:nvPr/>
        </p:nvSpPr>
        <p:spPr>
          <a:xfrm rot="5400000">
            <a:off x="10212114" y="4772039"/>
            <a:ext cx="312968" cy="2834004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id="{5C1F372C-0DBD-48C2-9221-45F17602B6DB}"/>
              </a:ext>
            </a:extLst>
          </p:cNvPr>
          <p:cNvSpPr/>
          <p:nvPr/>
        </p:nvSpPr>
        <p:spPr>
          <a:xfrm rot="5400000">
            <a:off x="7481443" y="5051609"/>
            <a:ext cx="338710" cy="2300607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фигурная скобка 7">
            <a:extLst>
              <a:ext uri="{FF2B5EF4-FFF2-40B4-BE49-F238E27FC236}">
                <a16:creationId xmlns:a16="http://schemas.microsoft.com/office/drawing/2014/main" id="{D70BC413-238B-4C4C-8FFF-2C59AF79E197}"/>
              </a:ext>
            </a:extLst>
          </p:cNvPr>
          <p:cNvSpPr/>
          <p:nvPr/>
        </p:nvSpPr>
        <p:spPr>
          <a:xfrm rot="5400000">
            <a:off x="2129974" y="5077150"/>
            <a:ext cx="286654" cy="2235200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8123AB-B78E-4DA2-BDCE-A3E5D1AA0A7F}"/>
              </a:ext>
            </a:extLst>
          </p:cNvPr>
          <p:cNvSpPr txBox="1"/>
          <p:nvPr/>
        </p:nvSpPr>
        <p:spPr>
          <a:xfrm>
            <a:off x="2227175" y="6371268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«2»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9A4B10-EDC8-4B6C-B931-CFE0CD0F7742}"/>
              </a:ext>
            </a:extLst>
          </p:cNvPr>
          <p:cNvSpPr txBox="1"/>
          <p:nvPr/>
        </p:nvSpPr>
        <p:spPr>
          <a:xfrm>
            <a:off x="4908361" y="6358212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«3»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3DB121-766F-449C-8C9C-B4822E7A55FA}"/>
              </a:ext>
            </a:extLst>
          </p:cNvPr>
          <p:cNvSpPr txBox="1"/>
          <p:nvPr/>
        </p:nvSpPr>
        <p:spPr>
          <a:xfrm>
            <a:off x="7171246" y="6358212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«4»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EBAF2E-4AA9-4C74-BBAF-884860710CE4}"/>
              </a:ext>
            </a:extLst>
          </p:cNvPr>
          <p:cNvSpPr txBox="1"/>
          <p:nvPr/>
        </p:nvSpPr>
        <p:spPr>
          <a:xfrm>
            <a:off x="10028432" y="6358212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«5»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66BD54-C545-4A32-B3BB-7D8F085DA179}"/>
              </a:ext>
            </a:extLst>
          </p:cNvPr>
          <p:cNvSpPr txBox="1"/>
          <p:nvPr/>
        </p:nvSpPr>
        <p:spPr>
          <a:xfrm>
            <a:off x="10218393" y="13711"/>
            <a:ext cx="20414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Математика (</a:t>
            </a:r>
            <a:r>
              <a:rPr lang="ru-RU" sz="12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углуб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.), 7 класс</a:t>
            </a:r>
          </a:p>
        </p:txBody>
      </p:sp>
    </p:spTree>
    <p:extLst>
      <p:ext uri="{BB962C8B-B14F-4D97-AF65-F5344CB8AC3E}">
        <p14:creationId xmlns:p14="http://schemas.microsoft.com/office/powerpoint/2010/main" val="364941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Выполнение заданий группами участников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99A6CDC-6674-47D3-86F1-B3479447F6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2454067"/>
              </p:ext>
            </p:extLst>
          </p:nvPr>
        </p:nvGraphicFramePr>
        <p:xfrm>
          <a:off x="831850" y="900641"/>
          <a:ext cx="10902950" cy="5742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27998AF-E475-4C3F-ACE2-402D7FF08894}"/>
              </a:ext>
            </a:extLst>
          </p:cNvPr>
          <p:cNvSpPr txBox="1"/>
          <p:nvPr/>
        </p:nvSpPr>
        <p:spPr>
          <a:xfrm>
            <a:off x="10218393" y="13711"/>
            <a:ext cx="20414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Математика (</a:t>
            </a:r>
            <a:r>
              <a:rPr lang="ru-RU" sz="12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углуб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.), 7 класс</a:t>
            </a:r>
          </a:p>
        </p:txBody>
      </p:sp>
    </p:spTree>
    <p:extLst>
      <p:ext uri="{BB962C8B-B14F-4D97-AF65-F5344CB8AC3E}">
        <p14:creationId xmlns:p14="http://schemas.microsoft.com/office/powerpoint/2010/main" val="39085803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967" y="288781"/>
            <a:ext cx="8032767" cy="509260"/>
          </a:xfrm>
        </p:spPr>
        <p:txBody>
          <a:bodyPr>
            <a:normAutofit fontScale="90000"/>
          </a:bodyPr>
          <a:lstStyle/>
          <a:p>
            <a:r>
              <a:rPr lang="ru-RU" dirty="0"/>
              <a:t>Сравнение отметок за работу с отметками по журналу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" name="Диаграмма 1">
                <a:extLst>
                  <a:ext uri="{FF2B5EF4-FFF2-40B4-BE49-F238E27FC236}">
                    <a16:creationId xmlns:a16="http://schemas.microsoft.com/office/drawing/2014/main" id="{0235B4D5-5671-63AE-0EC5-86244F5F15A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14214576"/>
                  </p:ext>
                </p:extLst>
              </p:nvPr>
            </p:nvGraphicFramePr>
            <p:xfrm>
              <a:off x="1736520" y="1291904"/>
              <a:ext cx="7717605" cy="414842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2" name="Диаграмма 1">
                <a:extLst>
                  <a:ext uri="{FF2B5EF4-FFF2-40B4-BE49-F238E27FC236}">
                    <a16:creationId xmlns:a16="http://schemas.microsoft.com/office/drawing/2014/main" id="{0235B4D5-5671-63AE-0EC5-86244F5F15A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36520" y="1291904"/>
                <a:ext cx="7717605" cy="4148422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EF6F3E4-E879-4AAB-BD66-DBC0469F7484}"/>
              </a:ext>
            </a:extLst>
          </p:cNvPr>
          <p:cNvSpPr txBox="1"/>
          <p:nvPr/>
        </p:nvSpPr>
        <p:spPr>
          <a:xfrm>
            <a:off x="10218393" y="13711"/>
            <a:ext cx="20414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Математика (</a:t>
            </a:r>
            <a:r>
              <a:rPr lang="ru-RU" sz="12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углуб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.), 7 класс</a:t>
            </a:r>
          </a:p>
        </p:txBody>
      </p:sp>
    </p:spTree>
    <p:extLst>
      <p:ext uri="{BB962C8B-B14F-4D97-AF65-F5344CB8AC3E}">
        <p14:creationId xmlns:p14="http://schemas.microsoft.com/office/powerpoint/2010/main" val="42812614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FA4C46F-5D12-76B5-8BC8-F8B04389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870" y="297181"/>
            <a:ext cx="10728960" cy="594360"/>
          </a:xfrm>
        </p:spPr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id="{C43E84AE-2FC9-4608-BADC-F993BE74A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84" y="1237507"/>
            <a:ext cx="11467694" cy="5323312"/>
          </a:xfrm>
        </p:spPr>
        <p:txBody>
          <a:bodyPr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В ВПР по математике (углубленной) в 7 классах приняло участие </a:t>
            </a:r>
            <a:r>
              <a:rPr lang="ru-RU" sz="2800" b="1" dirty="0">
                <a:latin typeface="+mn-lt"/>
              </a:rPr>
              <a:t>143</a:t>
            </a:r>
            <a:r>
              <a:rPr lang="ru-RU" sz="2800" dirty="0">
                <a:latin typeface="+mn-lt"/>
              </a:rPr>
              <a:t> человек.</a:t>
            </a:r>
          </a:p>
          <a:p>
            <a:endParaRPr lang="ru-RU" sz="2800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Не справились с  работой (получили «2») </a:t>
            </a:r>
            <a:r>
              <a:rPr lang="ru-RU" sz="2800" b="1" dirty="0">
                <a:latin typeface="+mn-lt"/>
              </a:rPr>
              <a:t>4</a:t>
            </a:r>
            <a:r>
              <a:rPr lang="ru-RU" sz="2800" dirty="0">
                <a:latin typeface="+mn-lt"/>
              </a:rPr>
              <a:t> участников (2,8%).</a:t>
            </a:r>
          </a:p>
          <a:p>
            <a:endParaRPr lang="ru-RU" sz="2800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 </a:t>
            </a:r>
            <a:r>
              <a:rPr lang="ru-RU" sz="2800" b="1" dirty="0">
                <a:latin typeface="+mn-lt"/>
              </a:rPr>
              <a:t>53,84</a:t>
            </a:r>
            <a:r>
              <a:rPr lang="ru-RU" sz="2800" dirty="0">
                <a:latin typeface="+mn-lt"/>
              </a:rPr>
              <a:t>% участников показали качество знаний (получили «4» и «5»)в  процессе выполнения работы.</a:t>
            </a:r>
          </a:p>
          <a:p>
            <a:endParaRPr lang="ru-RU" sz="2800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Наибольшую сложность при выполнении работы вызвали задания 7, 8, 9</a:t>
            </a:r>
            <a:r>
              <a:rPr lang="ru-RU" sz="2800" b="1" dirty="0">
                <a:latin typeface="+mn-lt"/>
              </a:rPr>
              <a:t>, 14, 15.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23C831-3752-4223-B1DC-3129D5291206}"/>
              </a:ext>
            </a:extLst>
          </p:cNvPr>
          <p:cNvSpPr txBox="1"/>
          <p:nvPr/>
        </p:nvSpPr>
        <p:spPr>
          <a:xfrm>
            <a:off x="10218393" y="13711"/>
            <a:ext cx="20414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Математика (</a:t>
            </a:r>
            <a:r>
              <a:rPr lang="ru-RU" sz="12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углуб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.), 7 класс</a:t>
            </a:r>
          </a:p>
        </p:txBody>
      </p:sp>
    </p:spTree>
    <p:extLst>
      <p:ext uri="{BB962C8B-B14F-4D97-AF65-F5344CB8AC3E}">
        <p14:creationId xmlns:p14="http://schemas.microsoft.com/office/powerpoint/2010/main" val="37965133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E7192A1F-275E-951D-1242-8D6271F06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857" y="1993557"/>
            <a:ext cx="10068285" cy="4740464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>
                <a:latin typeface="+mn-lt"/>
              </a:rPr>
              <a:t>Основные результаты </a:t>
            </a:r>
          </a:p>
          <a:p>
            <a:pPr algn="ctr"/>
            <a:r>
              <a:rPr lang="ru-RU" sz="6600" b="1" dirty="0">
                <a:latin typeface="+mn-lt"/>
              </a:rPr>
              <a:t>по физике</a:t>
            </a:r>
          </a:p>
        </p:txBody>
      </p:sp>
    </p:spTree>
    <p:extLst>
      <p:ext uri="{BB962C8B-B14F-4D97-AF65-F5344CB8AC3E}">
        <p14:creationId xmlns:p14="http://schemas.microsoft.com/office/powerpoint/2010/main" val="27874207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0F7D01D-7223-435B-A3CF-762E77D525DC}"/>
              </a:ext>
            </a:extLst>
          </p:cNvPr>
          <p:cNvSpPr txBox="1">
            <a:spLocks/>
          </p:cNvSpPr>
          <p:nvPr/>
        </p:nvSpPr>
        <p:spPr>
          <a:xfrm>
            <a:off x="3490686" y="290710"/>
            <a:ext cx="3116580" cy="594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Описание работы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452794E-3ABB-4847-9459-CB69FDB4776B}"/>
              </a:ext>
            </a:extLst>
          </p:cNvPr>
          <p:cNvSpPr/>
          <p:nvPr/>
        </p:nvSpPr>
        <p:spPr>
          <a:xfrm>
            <a:off x="108739" y="2341046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1</a:t>
            </a:r>
            <a:r>
              <a:rPr lang="ru-RU" dirty="0">
                <a:solidFill>
                  <a:sysClr val="windowText" lastClr="000000"/>
                </a:solidFill>
              </a:rPr>
              <a:t>1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ru-RU" dirty="0">
                <a:solidFill>
                  <a:sysClr val="windowText" lastClr="000000"/>
                </a:solidFill>
              </a:rPr>
              <a:t>заданий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4BA2786-3DFF-41D6-A840-04D3ABEAA725}"/>
              </a:ext>
            </a:extLst>
          </p:cNvPr>
          <p:cNvSpPr/>
          <p:nvPr/>
        </p:nvSpPr>
        <p:spPr>
          <a:xfrm>
            <a:off x="1972556" y="3448258"/>
            <a:ext cx="2883243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2 задания высокого уровня сложности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E1EAEA2-B72C-4122-8C12-CC36DD7CF02D}"/>
              </a:ext>
            </a:extLst>
          </p:cNvPr>
          <p:cNvSpPr/>
          <p:nvPr/>
        </p:nvSpPr>
        <p:spPr>
          <a:xfrm>
            <a:off x="113682" y="5200288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Работа состоит из одной части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31FB0FC-E027-4013-AD37-A9F2A0F8AB8A}"/>
              </a:ext>
            </a:extLst>
          </p:cNvPr>
          <p:cNvSpPr/>
          <p:nvPr/>
        </p:nvSpPr>
        <p:spPr>
          <a:xfrm>
            <a:off x="3465454" y="5187681"/>
            <a:ext cx="8233304" cy="709034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ysClr val="windowText" lastClr="000000"/>
                </a:solidFill>
              </a:rPr>
              <a:t>Задания 1, 3, 4, 5, 6, 8, 9 требуют краткого ответа.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BB94B227-AA08-4F9E-8486-A5650295A9C4}"/>
              </a:ext>
            </a:extLst>
          </p:cNvPr>
          <p:cNvSpPr/>
          <p:nvPr/>
        </p:nvSpPr>
        <p:spPr>
          <a:xfrm>
            <a:off x="3465454" y="6025121"/>
            <a:ext cx="8233304" cy="664857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Задания 2, 7, 10, 11 предполагают развернутую запись решения и ответа.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0E5816E-2110-4725-BDF8-B4AAAD3DAE81}"/>
              </a:ext>
            </a:extLst>
          </p:cNvPr>
          <p:cNvSpPr/>
          <p:nvPr/>
        </p:nvSpPr>
        <p:spPr>
          <a:xfrm>
            <a:off x="5048976" y="3265538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минимальный балл за работу - </a:t>
            </a:r>
            <a:r>
              <a:rPr lang="ru-RU" b="1" dirty="0"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EC46491-BD9C-4F30-ABB8-8D06FC9DB66F}"/>
              </a:ext>
            </a:extLst>
          </p:cNvPr>
          <p:cNvSpPr/>
          <p:nvPr/>
        </p:nvSpPr>
        <p:spPr>
          <a:xfrm>
            <a:off x="5048976" y="2351806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максимальный балл за работу -  </a:t>
            </a:r>
            <a:r>
              <a:rPr lang="ru-RU" b="1" dirty="0">
                <a:solidFill>
                  <a:sysClr val="windowText" lastClr="000000"/>
                </a:solidFill>
              </a:rPr>
              <a:t>18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EEB01CB-1853-44FF-B0DC-3ADB00B795AF}"/>
              </a:ext>
            </a:extLst>
          </p:cNvPr>
          <p:cNvSpPr/>
          <p:nvPr/>
        </p:nvSpPr>
        <p:spPr>
          <a:xfrm>
            <a:off x="1980098" y="2725492"/>
            <a:ext cx="2883243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4 задания повышенного уровня сложности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BD5BEBA-741E-4EA2-8876-EB92469EB874}"/>
              </a:ext>
            </a:extLst>
          </p:cNvPr>
          <p:cNvSpPr/>
          <p:nvPr/>
        </p:nvSpPr>
        <p:spPr>
          <a:xfrm>
            <a:off x="8207221" y="1422511"/>
            <a:ext cx="3525107" cy="807308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Перевод первичных баллов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в  отметки по пятибалльной шкале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7506DA7C-50E6-4EB1-B291-D46D754086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095862"/>
              </p:ext>
            </p:extLst>
          </p:nvPr>
        </p:nvGraphicFramePr>
        <p:xfrm>
          <a:off x="7953375" y="2389325"/>
          <a:ext cx="4002735" cy="1715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6814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705455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  <a:gridCol w="673488">
                  <a:extLst>
                    <a:ext uri="{9D8B030D-6E8A-4147-A177-3AD203B41FA5}">
                      <a16:colId xmlns:a16="http://schemas.microsoft.com/office/drawing/2014/main" val="1410754882"/>
                    </a:ext>
                  </a:extLst>
                </a:gridCol>
                <a:gridCol w="664134">
                  <a:extLst>
                    <a:ext uri="{9D8B030D-6E8A-4147-A177-3AD203B41FA5}">
                      <a16:colId xmlns:a16="http://schemas.microsoft.com/office/drawing/2014/main" val="3208314456"/>
                    </a:ext>
                  </a:extLst>
                </a:gridCol>
                <a:gridCol w="682844">
                  <a:extLst>
                    <a:ext uri="{9D8B030D-6E8A-4147-A177-3AD203B41FA5}">
                      <a16:colId xmlns:a16="http://schemas.microsoft.com/office/drawing/2014/main" val="4101601159"/>
                    </a:ext>
                  </a:extLst>
                </a:gridCol>
              </a:tblGrid>
              <a:tr h="7779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Отметка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«2»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«3»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«4»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«5»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93795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Первичные баллы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0-4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5-7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8-10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11-18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</a:tbl>
          </a:graphicData>
        </a:graphic>
      </p:graphicFrame>
      <p:pic>
        <p:nvPicPr>
          <p:cNvPr id="17" name="Рисунок 16" descr="Часы">
            <a:extLst>
              <a:ext uri="{FF2B5EF4-FFF2-40B4-BE49-F238E27FC236}">
                <a16:creationId xmlns:a16="http://schemas.microsoft.com/office/drawing/2014/main" id="{305C066C-516A-49B0-B9CF-8A7285CF7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612" y="3966678"/>
            <a:ext cx="1233610" cy="1233610"/>
          </a:xfrm>
          <a:prstGeom prst="rect">
            <a:avLst/>
          </a:prstGeom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17BD4829-F0EE-426E-95EF-C14D905F9713}"/>
              </a:ext>
            </a:extLst>
          </p:cNvPr>
          <p:cNvSpPr/>
          <p:nvPr/>
        </p:nvSpPr>
        <p:spPr>
          <a:xfrm>
            <a:off x="1985236" y="5200288"/>
            <a:ext cx="1263972" cy="1518852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45 минут</a:t>
            </a:r>
          </a:p>
        </p:txBody>
      </p:sp>
      <p:pic>
        <p:nvPicPr>
          <p:cNvPr id="20" name="Рисунок 19" descr="Документ">
            <a:extLst>
              <a:ext uri="{FF2B5EF4-FFF2-40B4-BE49-F238E27FC236}">
                <a16:creationId xmlns:a16="http://schemas.microsoft.com/office/drawing/2014/main" id="{0627694F-307C-4CA3-BF8D-9B63DD6F6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475" y="1125928"/>
            <a:ext cx="1139034" cy="1139034"/>
          </a:xfrm>
          <a:prstGeom prst="rect">
            <a:avLst/>
          </a:prstGeom>
        </p:spPr>
      </p:pic>
      <p:pic>
        <p:nvPicPr>
          <p:cNvPr id="21" name="Рисунок 20" descr="Поделиться">
            <a:extLst>
              <a:ext uri="{FF2B5EF4-FFF2-40B4-BE49-F238E27FC236}">
                <a16:creationId xmlns:a16="http://schemas.microsoft.com/office/drawing/2014/main" id="{F8F9697D-AED4-4A45-A862-D48E11A392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64744" y="208110"/>
            <a:ext cx="1054895" cy="1054895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6B02E92C-9EB3-240F-F658-AA8A0D12D041}"/>
              </a:ext>
            </a:extLst>
          </p:cNvPr>
          <p:cNvSpPr/>
          <p:nvPr/>
        </p:nvSpPr>
        <p:spPr>
          <a:xfrm>
            <a:off x="1969121" y="1977883"/>
            <a:ext cx="2883243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5 заданий базового уровня сложности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964790-2A37-493E-9853-FFD4AF77BEBF}"/>
              </a:ext>
            </a:extLst>
          </p:cNvPr>
          <p:cNvSpPr txBox="1"/>
          <p:nvPr/>
        </p:nvSpPr>
        <p:spPr>
          <a:xfrm>
            <a:off x="10981284" y="29522"/>
            <a:ext cx="1210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Физика, 7 класс</a:t>
            </a:r>
          </a:p>
        </p:txBody>
      </p:sp>
    </p:spTree>
    <p:extLst>
      <p:ext uri="{BB962C8B-B14F-4D97-AF65-F5344CB8AC3E}">
        <p14:creationId xmlns:p14="http://schemas.microsoft.com/office/powerpoint/2010/main" val="11187914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23AEC73-3C65-42DB-8517-994DE7F35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225611"/>
              </p:ext>
            </p:extLst>
          </p:nvPr>
        </p:nvGraphicFramePr>
        <p:xfrm>
          <a:off x="75942" y="803053"/>
          <a:ext cx="11796583" cy="5001006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{5940675A-B579-460E-94D1-54222C63F5DA}</a:tableStyleId>
              </a:tblPr>
              <a:tblGrid>
                <a:gridCol w="586788">
                  <a:extLst>
                    <a:ext uri="{9D8B030D-6E8A-4147-A177-3AD203B41FA5}">
                      <a16:colId xmlns:a16="http://schemas.microsoft.com/office/drawing/2014/main" val="1602300257"/>
                    </a:ext>
                  </a:extLst>
                </a:gridCol>
                <a:gridCol w="11209795">
                  <a:extLst>
                    <a:ext uri="{9D8B030D-6E8A-4147-A177-3AD203B41FA5}">
                      <a16:colId xmlns:a16="http://schemas.microsoft.com/office/drawing/2014/main" val="3427477491"/>
                    </a:ext>
                  </a:extLst>
                </a:gridCol>
              </a:tblGrid>
              <a:tr h="219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050" b="1" dirty="0">
                          <a:effectLst/>
                          <a:latin typeface="+mn-lt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050" b="1" dirty="0">
                          <a:effectLst/>
                          <a:latin typeface="+mn-lt"/>
                        </a:rPr>
                        <a:t>п/п</a:t>
                      </a:r>
                      <a:endParaRPr lang="ru-RU" sz="105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050" b="1" dirty="0">
                          <a:effectLst/>
                          <a:latin typeface="+mn-lt"/>
                        </a:rPr>
                        <a:t>Блоки</a:t>
                      </a:r>
                      <a:r>
                        <a:rPr lang="ru-RU" sz="1050" b="1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050" b="1" dirty="0" err="1">
                          <a:effectLst/>
                          <a:latin typeface="+mn-lt"/>
                        </a:rPr>
                        <a:t>ПООП</a:t>
                      </a:r>
                      <a:r>
                        <a:rPr lang="ru-RU" sz="1050" b="1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050" b="1" dirty="0" err="1">
                          <a:effectLst/>
                          <a:latin typeface="+mn-lt"/>
                        </a:rPr>
                        <a:t>НОО</a:t>
                      </a:r>
                      <a:r>
                        <a:rPr lang="ru-RU" sz="1050" b="1" dirty="0">
                          <a:effectLst/>
                          <a:latin typeface="+mn-lt"/>
                        </a:rPr>
                        <a:t>:</a:t>
                      </a:r>
                      <a:r>
                        <a:rPr lang="ru-RU" sz="1050" b="1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050" b="1" dirty="0">
                          <a:effectLst/>
                          <a:latin typeface="+mn-lt"/>
                        </a:rPr>
                        <a:t>выпускник</a:t>
                      </a:r>
                      <a:r>
                        <a:rPr lang="ru-RU" sz="1050" b="1" spc="-4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050" b="1" dirty="0">
                          <a:effectLst/>
                          <a:latin typeface="+mn-lt"/>
                        </a:rPr>
                        <a:t>научится</a:t>
                      </a:r>
                      <a:r>
                        <a:rPr lang="ru-RU" sz="1050" b="1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050" b="1" dirty="0">
                          <a:effectLst/>
                          <a:latin typeface="+mn-lt"/>
                        </a:rPr>
                        <a:t>/</a:t>
                      </a:r>
                      <a:r>
                        <a:rPr lang="ru-RU" sz="1050" b="1" spc="-2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050" b="1" dirty="0">
                          <a:effectLst/>
                          <a:latin typeface="+mn-lt"/>
                        </a:rPr>
                        <a:t>получит </a:t>
                      </a:r>
                      <a:r>
                        <a:rPr lang="ru-RU" sz="1050" b="1" spc="-28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050" b="1" dirty="0">
                          <a:effectLst/>
                          <a:latin typeface="+mn-lt"/>
                        </a:rPr>
                        <a:t>возможность</a:t>
                      </a:r>
                      <a:r>
                        <a:rPr lang="ru-RU" sz="1050" b="1" spc="-1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050" b="1" dirty="0">
                          <a:effectLst/>
                          <a:latin typeface="+mn-lt"/>
                        </a:rPr>
                        <a:t>научиться</a:t>
                      </a:r>
                      <a:r>
                        <a:rPr lang="ru-RU" sz="1050" b="1" spc="-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050" b="1" dirty="0">
                          <a:effectLst/>
                          <a:latin typeface="+mn-lt"/>
                        </a:rPr>
                        <a:t>или</a:t>
                      </a:r>
                      <a:r>
                        <a:rPr lang="ru-RU" sz="1050" b="1" spc="-1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050" b="1" dirty="0">
                          <a:effectLst/>
                          <a:latin typeface="+mn-lt"/>
                        </a:rPr>
                        <a:t>проверяемые требования</a:t>
                      </a:r>
                      <a:r>
                        <a:rPr lang="ru-RU" sz="1050" b="1" spc="-2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050" b="1" dirty="0">
                          <a:effectLst/>
                          <a:latin typeface="+mn-lt"/>
                        </a:rPr>
                        <a:t>(умения)</a:t>
                      </a:r>
                      <a:r>
                        <a:rPr lang="ru-RU" sz="1050" b="1" spc="-2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050" b="1" dirty="0">
                          <a:effectLst/>
                          <a:latin typeface="+mn-lt"/>
                        </a:rPr>
                        <a:t>в</a:t>
                      </a:r>
                      <a:r>
                        <a:rPr lang="ru-RU" sz="1050" b="1" spc="-3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050" b="1" dirty="0">
                          <a:effectLst/>
                          <a:latin typeface="+mn-lt"/>
                        </a:rPr>
                        <a:t>соответствии</a:t>
                      </a:r>
                      <a:r>
                        <a:rPr lang="ru-RU" sz="1050" b="1" spc="-2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050" b="1" dirty="0">
                          <a:effectLst/>
                          <a:latin typeface="+mn-lt"/>
                        </a:rPr>
                        <a:t>с</a:t>
                      </a:r>
                      <a:r>
                        <a:rPr lang="ru-RU" sz="1050" b="1" spc="-2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050" b="1" dirty="0" err="1">
                          <a:effectLst/>
                          <a:latin typeface="+mn-lt"/>
                        </a:rPr>
                        <a:t>ФГОС</a:t>
                      </a:r>
                      <a:endParaRPr lang="ru-RU" sz="105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84286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 Проводить прямые измерения физических величин: время, расстояние, масса тела, объем, сила, температура, атмосферное давление, и использовать простейшие методы оценки погрешностей измерений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768954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 Распознавать механические явления и объяснять на основе имеющихся знаний основные свойства или условия протекания этих явлений: равномерное и неравномерное движение, инерция, взаимодействие тел, передача давления твердыми телами, жидкостями и газами, атмосферное давление, плавание тел;  анализировать ситуации практико-ориентированного характера, узнавать в них проявление изученных физических явлений или закономерностей и применять имеющиеся знания для их объяснения 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742015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 Решать задачи, используя физические законы (закон Гука, закон Архимеда) и формулы, связывающие физические величины (путь, скорость, масса тела, плотность вещества, сила, давление, кинетическая энергия, потенциальная энергия, сила трения скольжения, коэффициент трения): на основе анализа условия задачи выделять физические величины, законы и формулы, необходимые для ее решения, проводить расчеты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4617202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 Решать задачи, используя формулы, связывающие физические величины (путь, скорость тела): на основе анализа условия задачи записывать краткое условие, выделять физические величины, законы и формулы, необходимые для ее решения, проводить расчеты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5311347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 Интерпретировать результаты наблюдений и опытов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4472599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 Анализировать ситуации практико-ориентированного характера, узнавать в них проявление изученных физических явлений или закономерностей и применять имеющиеся знания для их объяснения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2685591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 Использовать при выполнении учебных задач справочные материалы;  делать выводы по результатам исследования 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3110204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 Решать задачи, используя физические законы (закон Паскаля, закон Архимеда) и формулы, связывающие физические величины (масса тела, плотность вещества, сила, давление): на основе анализа условия задачи выделять физические величины, законы и формулы, необходимые для ее решения, проводить расчеты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784926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 Решать задачи, используя формулы, связывающие физические величины (путь, скорость, масса тела, плотность вещества, сила, давление): на основе анализа условия задачи, выделять физические величины и формулы, необходимые для ее решения, проводить расчеты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8273726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 Решать задачи, используя физические законы (закон сохранения энергии, закон Гука, закон Паскаля, закон Архимеда) и формулы, связывающие физические величины (путь, скорость, масса тела, плотность вещества, сила, давление, кинетическая энергия, потенциальная энергия, механическая работа, механическая мощность, КПД простого механизма, сила трения скольжения, коэффициент трения): на основе анализа условия задачи записывать краткое условие, выделять физические величины, законы и формулы, необходимые для ее решения, проводить расчеты и оценивать реальность полученного значения физической величины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562819"/>
                  </a:ext>
                </a:extLst>
              </a:tr>
              <a:tr h="167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 Анализировать отдельные этапы проведения исследований и интерпретировать результаты наблюдений и опытов;  решать задачи, используя физические законы (закон сохранения энергии, закон Гука, закон Паскаля, закон Архимеда) и формулы, связывающие физические величины (путь, скорость, масса тела, плотность вещества, сила, давление, кинетическая энергия, потенциальная энергия, механическая работа, механическая мощность, КПД простого механизма, сила трения скольжения, коэффициент трения): на основе анализа условия задачи записывать краткое условие, выделять физические величины, законы и формулы, необходимые для ее решения, проводить расчеты и оценивать реальность полученного значения физической величины 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8520697"/>
                  </a:ext>
                </a:extLst>
              </a:tr>
            </a:tbl>
          </a:graphicData>
        </a:graphic>
      </p:graphicFrame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6AA098EB-00A5-4472-B92F-2DD914CD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620" y="292746"/>
            <a:ext cx="10728960" cy="594360"/>
          </a:xfrm>
        </p:spPr>
        <p:txBody>
          <a:bodyPr/>
          <a:lstStyle/>
          <a:p>
            <a:r>
              <a:rPr lang="ru-RU" dirty="0">
                <a:latin typeface="+mn-lt"/>
              </a:rPr>
              <a:t>Требования (умения)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C5BF0B-3764-4ECC-9D89-7ED2603E62EB}"/>
              </a:ext>
            </a:extLst>
          </p:cNvPr>
          <p:cNvSpPr txBox="1"/>
          <p:nvPr/>
        </p:nvSpPr>
        <p:spPr>
          <a:xfrm>
            <a:off x="10981284" y="29522"/>
            <a:ext cx="1210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Физика, 7 класс</a:t>
            </a:r>
          </a:p>
        </p:txBody>
      </p:sp>
    </p:spTree>
    <p:extLst>
      <p:ext uri="{BB962C8B-B14F-4D97-AF65-F5344CB8AC3E}">
        <p14:creationId xmlns:p14="http://schemas.microsoft.com/office/powerpoint/2010/main" val="31653939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8362281" cy="444387"/>
          </a:xfrm>
        </p:spPr>
        <p:txBody>
          <a:bodyPr>
            <a:noAutofit/>
          </a:bodyPr>
          <a:lstStyle/>
          <a:p>
            <a:r>
              <a:rPr lang="ru-RU" sz="2000" dirty="0"/>
              <a:t>Изменение доли участников по качеству знаний («4»+«5») по результатам ВПР в  2021-2024 гг.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B778A58D-E6E9-4DE1-8D27-8FDCACC32A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9207552"/>
              </p:ext>
            </p:extLst>
          </p:nvPr>
        </p:nvGraphicFramePr>
        <p:xfrm>
          <a:off x="98854" y="719667"/>
          <a:ext cx="11986054" cy="303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8FAA810D-E1F2-4CF0-9CEE-B6A9C74CD0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3878093"/>
              </p:ext>
            </p:extLst>
          </p:nvPr>
        </p:nvGraphicFramePr>
        <p:xfrm>
          <a:off x="0" y="3656001"/>
          <a:ext cx="11986054" cy="303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4A30645-53BF-4419-BBB0-FEECEB9F4174}"/>
              </a:ext>
            </a:extLst>
          </p:cNvPr>
          <p:cNvSpPr txBox="1"/>
          <p:nvPr/>
        </p:nvSpPr>
        <p:spPr>
          <a:xfrm>
            <a:off x="10981284" y="29522"/>
            <a:ext cx="1210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Физика, 7 класс</a:t>
            </a:r>
          </a:p>
        </p:txBody>
      </p:sp>
    </p:spTree>
    <p:extLst>
      <p:ext uri="{BB962C8B-B14F-4D97-AF65-F5344CB8AC3E}">
        <p14:creationId xmlns:p14="http://schemas.microsoft.com/office/powerpoint/2010/main" val="14541597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300365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Достижение планируемых результатов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DC35874-62BF-4D4F-AC73-5604ABA8AB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0880254"/>
              </p:ext>
            </p:extLst>
          </p:nvPr>
        </p:nvGraphicFramePr>
        <p:xfrm>
          <a:off x="409575" y="723900"/>
          <a:ext cx="11363325" cy="539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24746DC-6D51-48FE-8696-5F0A72E1476D}"/>
              </a:ext>
            </a:extLst>
          </p:cNvPr>
          <p:cNvSpPr txBox="1"/>
          <p:nvPr/>
        </p:nvSpPr>
        <p:spPr>
          <a:xfrm>
            <a:off x="9597339" y="5999520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лучше общероссийского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90D271-C629-4ADF-8943-37A49A4D5ED3}"/>
              </a:ext>
            </a:extLst>
          </p:cNvPr>
          <p:cNvSpPr txBox="1"/>
          <p:nvPr/>
        </p:nvSpPr>
        <p:spPr>
          <a:xfrm>
            <a:off x="9597339" y="6253345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выше 80%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D48567-4EC9-43E0-B87B-7C7AEB86AA00}"/>
              </a:ext>
            </a:extLst>
          </p:cNvPr>
          <p:cNvSpPr txBox="1"/>
          <p:nvPr/>
        </p:nvSpPr>
        <p:spPr>
          <a:xfrm>
            <a:off x="9597337" y="6546819"/>
            <a:ext cx="243162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 самый  низкий % выполнения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317570-9DA7-45C8-95C0-FC8B34A1C001}"/>
              </a:ext>
            </a:extLst>
          </p:cNvPr>
          <p:cNvSpPr txBox="1"/>
          <p:nvPr/>
        </p:nvSpPr>
        <p:spPr>
          <a:xfrm>
            <a:off x="9267841" y="6340614"/>
            <a:ext cx="329501" cy="17814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DBF8BB-E2A5-4BC6-A512-B2C88FF1140D}"/>
              </a:ext>
            </a:extLst>
          </p:cNvPr>
          <p:cNvSpPr txBox="1"/>
          <p:nvPr/>
        </p:nvSpPr>
        <p:spPr>
          <a:xfrm>
            <a:off x="9269763" y="6588111"/>
            <a:ext cx="327574" cy="1944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7FE6DA13-B5DC-473A-AEFF-6B242BFB4357}"/>
              </a:ext>
            </a:extLst>
          </p:cNvPr>
          <p:cNvSpPr txBox="1"/>
          <p:nvPr/>
        </p:nvSpPr>
        <p:spPr>
          <a:xfrm>
            <a:off x="9267835" y="6077441"/>
            <a:ext cx="329512" cy="19444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C172CA-2578-42EA-BBA8-3D1042126E15}"/>
              </a:ext>
            </a:extLst>
          </p:cNvPr>
          <p:cNvSpPr txBox="1"/>
          <p:nvPr/>
        </p:nvSpPr>
        <p:spPr>
          <a:xfrm>
            <a:off x="10981284" y="29522"/>
            <a:ext cx="1210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Физика, 7 класс</a:t>
            </a:r>
          </a:p>
        </p:txBody>
      </p:sp>
    </p:spTree>
    <p:extLst>
      <p:ext uri="{BB962C8B-B14F-4D97-AF65-F5344CB8AC3E}">
        <p14:creationId xmlns:p14="http://schemas.microsoft.com/office/powerpoint/2010/main" val="556104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>
            <a:extLst>
              <a:ext uri="{FF2B5EF4-FFF2-40B4-BE49-F238E27FC236}">
                <a16:creationId xmlns:a16="http://schemas.microsoft.com/office/drawing/2014/main" id="{CB08541A-D9C6-46ED-958B-471025D2106D}"/>
              </a:ext>
            </a:extLst>
          </p:cNvPr>
          <p:cNvSpPr txBox="1">
            <a:spLocks/>
          </p:cNvSpPr>
          <p:nvPr/>
        </p:nvSpPr>
        <p:spPr>
          <a:xfrm>
            <a:off x="3608070" y="308651"/>
            <a:ext cx="4327332" cy="5103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Общие сведения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8BC71586-C6B2-4793-9E42-7D30FCCE67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3631549"/>
              </p:ext>
            </p:extLst>
          </p:nvPr>
        </p:nvGraphicFramePr>
        <p:xfrm>
          <a:off x="180974" y="1173500"/>
          <a:ext cx="5305426" cy="5554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49883617-0E5C-442A-BC67-FB7D7BCAF9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658554"/>
              </p:ext>
            </p:extLst>
          </p:nvPr>
        </p:nvGraphicFramePr>
        <p:xfrm>
          <a:off x="5033319" y="972064"/>
          <a:ext cx="6891981" cy="548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4300412-64CE-49F7-911F-15097D4972FC}"/>
              </a:ext>
            </a:extLst>
          </p:cNvPr>
          <p:cNvSpPr txBox="1"/>
          <p:nvPr/>
        </p:nvSpPr>
        <p:spPr>
          <a:xfrm>
            <a:off x="7281644" y="6380196"/>
            <a:ext cx="4513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/>
              <a:t>*Количество участников ВПР указано без учета обучающихся, принимавших участие, но не получивших результат</a:t>
            </a:r>
          </a:p>
        </p:txBody>
      </p:sp>
    </p:spTree>
    <p:extLst>
      <p:ext uri="{BB962C8B-B14F-4D97-AF65-F5344CB8AC3E}">
        <p14:creationId xmlns:p14="http://schemas.microsoft.com/office/powerpoint/2010/main" val="31467680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Распределение участников по отметкам, %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FFA6CE0-D724-4244-B21F-300A8875D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737451"/>
              </p:ext>
            </p:extLst>
          </p:nvPr>
        </p:nvGraphicFramePr>
        <p:xfrm>
          <a:off x="139546" y="2952750"/>
          <a:ext cx="3756179" cy="952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2229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</a:tblGrid>
              <a:tr h="2963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Количество участников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 класс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Россия (вся выборка)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699823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Приморский край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8966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9007028"/>
                  </a:ext>
                </a:extLst>
              </a:tr>
            </a:tbl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4478881-B93D-411D-81FB-2A5AB84EA5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5198518"/>
              </p:ext>
            </p:extLst>
          </p:nvPr>
        </p:nvGraphicFramePr>
        <p:xfrm>
          <a:off x="4095749" y="723900"/>
          <a:ext cx="7677151" cy="56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0146E5E-A62E-4590-87BD-21415ADE16F0}"/>
              </a:ext>
            </a:extLst>
          </p:cNvPr>
          <p:cNvSpPr txBox="1"/>
          <p:nvPr/>
        </p:nvSpPr>
        <p:spPr>
          <a:xfrm>
            <a:off x="10981284" y="29522"/>
            <a:ext cx="1210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Физика, 7 класс</a:t>
            </a:r>
          </a:p>
        </p:txBody>
      </p:sp>
    </p:spTree>
    <p:extLst>
      <p:ext uri="{BB962C8B-B14F-4D97-AF65-F5344CB8AC3E}">
        <p14:creationId xmlns:p14="http://schemas.microsoft.com/office/powerpoint/2010/main" val="24423998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Распределение первичных баллов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8A7017B7-19EA-4F59-A353-2E4DF65C42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3461900"/>
              </p:ext>
            </p:extLst>
          </p:nvPr>
        </p:nvGraphicFramePr>
        <p:xfrm>
          <a:off x="504189" y="723900"/>
          <a:ext cx="11449686" cy="5500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авая фигурная скобка 1">
            <a:extLst>
              <a:ext uri="{FF2B5EF4-FFF2-40B4-BE49-F238E27FC236}">
                <a16:creationId xmlns:a16="http://schemas.microsoft.com/office/drawing/2014/main" id="{885D3207-DFA3-456F-9CC9-C9F82E22EC16}"/>
              </a:ext>
            </a:extLst>
          </p:cNvPr>
          <p:cNvSpPr/>
          <p:nvPr/>
        </p:nvSpPr>
        <p:spPr>
          <a:xfrm rot="5400000">
            <a:off x="4633723" y="5403412"/>
            <a:ext cx="247714" cy="1489447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фигурная скобка 4">
            <a:extLst>
              <a:ext uri="{FF2B5EF4-FFF2-40B4-BE49-F238E27FC236}">
                <a16:creationId xmlns:a16="http://schemas.microsoft.com/office/drawing/2014/main" id="{F8FD364E-D3CE-4ECD-9508-A8EFF0C91621}"/>
              </a:ext>
            </a:extLst>
          </p:cNvPr>
          <p:cNvSpPr/>
          <p:nvPr/>
        </p:nvSpPr>
        <p:spPr>
          <a:xfrm rot="5400000">
            <a:off x="9402735" y="3986921"/>
            <a:ext cx="243477" cy="4326672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id="{5C1F372C-0DBD-48C2-9221-45F17602B6DB}"/>
              </a:ext>
            </a:extLst>
          </p:cNvPr>
          <p:cNvSpPr/>
          <p:nvPr/>
        </p:nvSpPr>
        <p:spPr>
          <a:xfrm rot="5400000">
            <a:off x="6310578" y="5371092"/>
            <a:ext cx="277218" cy="1572999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фигурная скобка 7">
            <a:extLst>
              <a:ext uri="{FF2B5EF4-FFF2-40B4-BE49-F238E27FC236}">
                <a16:creationId xmlns:a16="http://schemas.microsoft.com/office/drawing/2014/main" id="{D70BC413-238B-4C4C-8FFF-2C59AF79E197}"/>
              </a:ext>
            </a:extLst>
          </p:cNvPr>
          <p:cNvSpPr/>
          <p:nvPr/>
        </p:nvSpPr>
        <p:spPr>
          <a:xfrm rot="5400000">
            <a:off x="2311832" y="4683313"/>
            <a:ext cx="190830" cy="2890449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8123AB-B78E-4DA2-BDCE-A3E5D1AA0A7F}"/>
              </a:ext>
            </a:extLst>
          </p:cNvPr>
          <p:cNvSpPr txBox="1"/>
          <p:nvPr/>
        </p:nvSpPr>
        <p:spPr>
          <a:xfrm>
            <a:off x="2131022" y="6313515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«2»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9A4B10-EDC8-4B6C-B931-CFE0CD0F7742}"/>
              </a:ext>
            </a:extLst>
          </p:cNvPr>
          <p:cNvSpPr txBox="1"/>
          <p:nvPr/>
        </p:nvSpPr>
        <p:spPr>
          <a:xfrm>
            <a:off x="4481355" y="6333653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«3»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3DB121-766F-449C-8C9C-B4822E7A55FA}"/>
              </a:ext>
            </a:extLst>
          </p:cNvPr>
          <p:cNvSpPr txBox="1"/>
          <p:nvPr/>
        </p:nvSpPr>
        <p:spPr>
          <a:xfrm>
            <a:off x="6229032" y="6333653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«4»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EBAF2E-4AA9-4C74-BBAF-884860710CE4}"/>
              </a:ext>
            </a:extLst>
          </p:cNvPr>
          <p:cNvSpPr txBox="1"/>
          <p:nvPr/>
        </p:nvSpPr>
        <p:spPr>
          <a:xfrm>
            <a:off x="9317527" y="6313515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«5»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B78C57-8336-47D7-9F9C-777A55BAACA1}"/>
              </a:ext>
            </a:extLst>
          </p:cNvPr>
          <p:cNvSpPr txBox="1"/>
          <p:nvPr/>
        </p:nvSpPr>
        <p:spPr>
          <a:xfrm>
            <a:off x="10981284" y="29522"/>
            <a:ext cx="1210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Физика, 7 класс</a:t>
            </a:r>
          </a:p>
        </p:txBody>
      </p:sp>
    </p:spTree>
    <p:extLst>
      <p:ext uri="{BB962C8B-B14F-4D97-AF65-F5344CB8AC3E}">
        <p14:creationId xmlns:p14="http://schemas.microsoft.com/office/powerpoint/2010/main" val="31322347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Выполнение заданий группами участников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99A6CDC-6674-47D3-86F1-B3479447F6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33228"/>
              </p:ext>
            </p:extLst>
          </p:nvPr>
        </p:nvGraphicFramePr>
        <p:xfrm>
          <a:off x="831850" y="900641"/>
          <a:ext cx="10902950" cy="5742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84864D8-D75A-4FCD-8947-055C2AA835EA}"/>
              </a:ext>
            </a:extLst>
          </p:cNvPr>
          <p:cNvSpPr txBox="1"/>
          <p:nvPr/>
        </p:nvSpPr>
        <p:spPr>
          <a:xfrm>
            <a:off x="10981284" y="29522"/>
            <a:ext cx="1210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Физика, 7 класс</a:t>
            </a:r>
          </a:p>
        </p:txBody>
      </p:sp>
    </p:spTree>
    <p:extLst>
      <p:ext uri="{BB962C8B-B14F-4D97-AF65-F5344CB8AC3E}">
        <p14:creationId xmlns:p14="http://schemas.microsoft.com/office/powerpoint/2010/main" val="5918157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967" y="288781"/>
            <a:ext cx="8032767" cy="509260"/>
          </a:xfrm>
        </p:spPr>
        <p:txBody>
          <a:bodyPr>
            <a:normAutofit fontScale="90000"/>
          </a:bodyPr>
          <a:lstStyle/>
          <a:p>
            <a:r>
              <a:rPr lang="ru-RU" dirty="0"/>
              <a:t>Сравнение отметок за работу с отметками по журналу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" name="Диаграмма 1">
                <a:extLst>
                  <a:ext uri="{FF2B5EF4-FFF2-40B4-BE49-F238E27FC236}">
                    <a16:creationId xmlns:a16="http://schemas.microsoft.com/office/drawing/2014/main" id="{76B6DCA7-5149-0F01-17FF-CDDFA29E6FF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299668017"/>
                  </p:ext>
                </p:extLst>
              </p:nvPr>
            </p:nvGraphicFramePr>
            <p:xfrm>
              <a:off x="1568741" y="1149290"/>
              <a:ext cx="7944108" cy="432459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2" name="Диаграмма 1">
                <a:extLst>
                  <a:ext uri="{FF2B5EF4-FFF2-40B4-BE49-F238E27FC236}">
                    <a16:creationId xmlns:a16="http://schemas.microsoft.com/office/drawing/2014/main" id="{76B6DCA7-5149-0F01-17FF-CDDFA29E6FF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68741" y="1149290"/>
                <a:ext cx="7944108" cy="4324591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E3C63F4-2864-4A63-907F-92C3B14D5213}"/>
              </a:ext>
            </a:extLst>
          </p:cNvPr>
          <p:cNvSpPr txBox="1"/>
          <p:nvPr/>
        </p:nvSpPr>
        <p:spPr>
          <a:xfrm>
            <a:off x="10981284" y="29522"/>
            <a:ext cx="1210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Физика, 7 класс</a:t>
            </a:r>
          </a:p>
        </p:txBody>
      </p:sp>
    </p:spTree>
    <p:extLst>
      <p:ext uri="{BB962C8B-B14F-4D97-AF65-F5344CB8AC3E}">
        <p14:creationId xmlns:p14="http://schemas.microsoft.com/office/powerpoint/2010/main" val="41476147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FA4C46F-5D12-76B5-8BC8-F8B04389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870" y="297181"/>
            <a:ext cx="10728960" cy="594360"/>
          </a:xfrm>
        </p:spPr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id="{C43E84AE-2FC9-4608-BADC-F993BE74A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84" y="1237507"/>
            <a:ext cx="11467694" cy="5323312"/>
          </a:xfrm>
        </p:spPr>
        <p:txBody>
          <a:bodyPr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/>
              <a:t>В ВПР по физике в 7 классах приняло участие </a:t>
            </a:r>
            <a:r>
              <a:rPr lang="ru-RU" sz="2800" b="1" dirty="0"/>
              <a:t>8</a:t>
            </a:r>
            <a:r>
              <a:rPr lang="en-US" sz="2800" b="1" dirty="0"/>
              <a:t>966</a:t>
            </a:r>
            <a:r>
              <a:rPr lang="ru-RU" sz="2800" dirty="0"/>
              <a:t> человека.</a:t>
            </a:r>
          </a:p>
          <a:p>
            <a:endParaRPr lang="ru-RU" sz="2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/>
              <a:t>Не справился с  работой (получил «2») </a:t>
            </a:r>
            <a:r>
              <a:rPr lang="en-US" sz="2800" b="1" dirty="0"/>
              <a:t>736</a:t>
            </a:r>
            <a:r>
              <a:rPr lang="ru-RU" sz="2800" b="1" dirty="0"/>
              <a:t> </a:t>
            </a:r>
            <a:r>
              <a:rPr lang="ru-RU" sz="2800" dirty="0"/>
              <a:t>участник (</a:t>
            </a:r>
            <a:r>
              <a:rPr lang="ru-RU" sz="2800" b="1" dirty="0"/>
              <a:t>8,</a:t>
            </a:r>
            <a:r>
              <a:rPr lang="en-US" sz="2800" b="1" dirty="0"/>
              <a:t>21</a:t>
            </a:r>
            <a:r>
              <a:rPr lang="ru-RU" sz="2800" dirty="0"/>
              <a:t>%).</a:t>
            </a:r>
          </a:p>
          <a:p>
            <a:endParaRPr lang="ru-RU" sz="2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/>
              <a:t> </a:t>
            </a:r>
            <a:r>
              <a:rPr lang="en-US" sz="2800" b="1" dirty="0"/>
              <a:t>42,11</a:t>
            </a:r>
            <a:r>
              <a:rPr lang="ru-RU" sz="2800" b="1" dirty="0"/>
              <a:t> </a:t>
            </a:r>
            <a:r>
              <a:rPr lang="ru-RU" sz="2800" dirty="0"/>
              <a:t>% участников показали качество знаний (получили «4» и «5»)</a:t>
            </a:r>
            <a:r>
              <a:rPr lang="en-US" sz="2800" dirty="0"/>
              <a:t> </a:t>
            </a:r>
            <a:r>
              <a:rPr lang="ru-RU" sz="2800" dirty="0"/>
              <a:t>в  процессе выполнения работы.</a:t>
            </a:r>
          </a:p>
          <a:p>
            <a:endParaRPr lang="ru-RU" sz="2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/>
              <a:t>Наибольшую сложность при выполнении работы вызвали задания  </a:t>
            </a:r>
            <a:r>
              <a:rPr lang="ru-RU" sz="2800" b="1" dirty="0"/>
              <a:t>2, 6, 7, 9, 10, 11.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31C530-E680-483B-87E9-3280BA6BD92D}"/>
              </a:ext>
            </a:extLst>
          </p:cNvPr>
          <p:cNvSpPr txBox="1"/>
          <p:nvPr/>
        </p:nvSpPr>
        <p:spPr>
          <a:xfrm>
            <a:off x="10981284" y="29522"/>
            <a:ext cx="1210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Физика, 7 класс</a:t>
            </a:r>
          </a:p>
        </p:txBody>
      </p:sp>
    </p:spTree>
    <p:extLst>
      <p:ext uri="{BB962C8B-B14F-4D97-AF65-F5344CB8AC3E}">
        <p14:creationId xmlns:p14="http://schemas.microsoft.com/office/powerpoint/2010/main" val="29179809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E7192A1F-275E-951D-1242-8D6271F06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857" y="1359815"/>
            <a:ext cx="10068285" cy="4740464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>
                <a:latin typeface="+mn-lt"/>
              </a:rPr>
              <a:t>Основные результаты </a:t>
            </a:r>
          </a:p>
          <a:p>
            <a:pPr algn="ctr"/>
            <a:r>
              <a:rPr lang="ru-RU" sz="6600" b="1" dirty="0">
                <a:latin typeface="+mn-lt"/>
              </a:rPr>
              <a:t>по физике</a:t>
            </a:r>
            <a:r>
              <a:rPr lang="en-US" sz="6600" b="1" dirty="0">
                <a:latin typeface="+mn-lt"/>
              </a:rPr>
              <a:t> (</a:t>
            </a:r>
            <a:r>
              <a:rPr lang="ru-RU" sz="6600" b="1" dirty="0">
                <a:latin typeface="+mn-lt"/>
              </a:rPr>
              <a:t>углубленной)</a:t>
            </a:r>
          </a:p>
        </p:txBody>
      </p:sp>
    </p:spTree>
    <p:extLst>
      <p:ext uri="{BB962C8B-B14F-4D97-AF65-F5344CB8AC3E}">
        <p14:creationId xmlns:p14="http://schemas.microsoft.com/office/powerpoint/2010/main" val="8679661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0F7D01D-7223-435B-A3CF-762E77D525DC}"/>
              </a:ext>
            </a:extLst>
          </p:cNvPr>
          <p:cNvSpPr txBox="1">
            <a:spLocks/>
          </p:cNvSpPr>
          <p:nvPr/>
        </p:nvSpPr>
        <p:spPr>
          <a:xfrm>
            <a:off x="3490686" y="290710"/>
            <a:ext cx="3116580" cy="594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Описание работы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452794E-3ABB-4847-9459-CB69FDB4776B}"/>
              </a:ext>
            </a:extLst>
          </p:cNvPr>
          <p:cNvSpPr/>
          <p:nvPr/>
        </p:nvSpPr>
        <p:spPr>
          <a:xfrm>
            <a:off x="108739" y="2341046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1</a:t>
            </a:r>
            <a:r>
              <a:rPr lang="ru-RU" dirty="0">
                <a:solidFill>
                  <a:sysClr val="windowText" lastClr="000000"/>
                </a:solidFill>
              </a:rPr>
              <a:t>1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ru-RU" dirty="0">
                <a:solidFill>
                  <a:sysClr val="windowText" lastClr="000000"/>
                </a:solidFill>
              </a:rPr>
              <a:t>заданий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4BA2786-3DFF-41D6-A840-04D3ABEAA725}"/>
              </a:ext>
            </a:extLst>
          </p:cNvPr>
          <p:cNvSpPr/>
          <p:nvPr/>
        </p:nvSpPr>
        <p:spPr>
          <a:xfrm>
            <a:off x="1972556" y="3448258"/>
            <a:ext cx="2883243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2 задания высокого уровня сложности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E1EAEA2-B72C-4122-8C12-CC36DD7CF02D}"/>
              </a:ext>
            </a:extLst>
          </p:cNvPr>
          <p:cNvSpPr/>
          <p:nvPr/>
        </p:nvSpPr>
        <p:spPr>
          <a:xfrm>
            <a:off x="113682" y="5200288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Работа состоит из одной части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31FB0FC-E027-4013-AD37-A9F2A0F8AB8A}"/>
              </a:ext>
            </a:extLst>
          </p:cNvPr>
          <p:cNvSpPr/>
          <p:nvPr/>
        </p:nvSpPr>
        <p:spPr>
          <a:xfrm>
            <a:off x="3465454" y="5187681"/>
            <a:ext cx="8233304" cy="709034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ysClr val="windowText" lastClr="000000"/>
                </a:solidFill>
              </a:rPr>
              <a:t>Задания 1, 3, 4, 5, 6, 8, 9 требуют краткого ответа.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BB94B227-AA08-4F9E-8486-A5650295A9C4}"/>
              </a:ext>
            </a:extLst>
          </p:cNvPr>
          <p:cNvSpPr/>
          <p:nvPr/>
        </p:nvSpPr>
        <p:spPr>
          <a:xfrm>
            <a:off x="3465454" y="6025121"/>
            <a:ext cx="8233304" cy="664857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Задания 2, 7, 10, 11 предполагают развернутую запись решения и ответа.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0E5816E-2110-4725-BDF8-B4AAAD3DAE81}"/>
              </a:ext>
            </a:extLst>
          </p:cNvPr>
          <p:cNvSpPr/>
          <p:nvPr/>
        </p:nvSpPr>
        <p:spPr>
          <a:xfrm>
            <a:off x="5048976" y="3265538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минимальный балл за работу - </a:t>
            </a:r>
            <a:r>
              <a:rPr lang="ru-RU" b="1" dirty="0"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EC46491-BD9C-4F30-ABB8-8D06FC9DB66F}"/>
              </a:ext>
            </a:extLst>
          </p:cNvPr>
          <p:cNvSpPr/>
          <p:nvPr/>
        </p:nvSpPr>
        <p:spPr>
          <a:xfrm>
            <a:off x="5048976" y="2351806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максимальный балл за работу -  </a:t>
            </a:r>
            <a:r>
              <a:rPr lang="ru-RU" b="1" dirty="0">
                <a:solidFill>
                  <a:sysClr val="windowText" lastClr="000000"/>
                </a:solidFill>
              </a:rPr>
              <a:t>25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EEB01CB-1853-44FF-B0DC-3ADB00B795AF}"/>
              </a:ext>
            </a:extLst>
          </p:cNvPr>
          <p:cNvSpPr/>
          <p:nvPr/>
        </p:nvSpPr>
        <p:spPr>
          <a:xfrm>
            <a:off x="1980098" y="2725492"/>
            <a:ext cx="2883243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4 задания повышенного уровня сложности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BD5BEBA-741E-4EA2-8876-EB92469EB874}"/>
              </a:ext>
            </a:extLst>
          </p:cNvPr>
          <p:cNvSpPr/>
          <p:nvPr/>
        </p:nvSpPr>
        <p:spPr>
          <a:xfrm>
            <a:off x="8207221" y="1422511"/>
            <a:ext cx="3525107" cy="807308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Перевод первичных баллов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в  отметки по пятибалльной шкале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7506DA7C-50E6-4EB1-B291-D46D754086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617392"/>
              </p:ext>
            </p:extLst>
          </p:nvPr>
        </p:nvGraphicFramePr>
        <p:xfrm>
          <a:off x="7953375" y="2389325"/>
          <a:ext cx="4002735" cy="1715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6814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705455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  <a:gridCol w="673488">
                  <a:extLst>
                    <a:ext uri="{9D8B030D-6E8A-4147-A177-3AD203B41FA5}">
                      <a16:colId xmlns:a16="http://schemas.microsoft.com/office/drawing/2014/main" val="1410754882"/>
                    </a:ext>
                  </a:extLst>
                </a:gridCol>
                <a:gridCol w="664134">
                  <a:extLst>
                    <a:ext uri="{9D8B030D-6E8A-4147-A177-3AD203B41FA5}">
                      <a16:colId xmlns:a16="http://schemas.microsoft.com/office/drawing/2014/main" val="3208314456"/>
                    </a:ext>
                  </a:extLst>
                </a:gridCol>
                <a:gridCol w="682844">
                  <a:extLst>
                    <a:ext uri="{9D8B030D-6E8A-4147-A177-3AD203B41FA5}">
                      <a16:colId xmlns:a16="http://schemas.microsoft.com/office/drawing/2014/main" val="4101601159"/>
                    </a:ext>
                  </a:extLst>
                </a:gridCol>
              </a:tblGrid>
              <a:tr h="7779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Отметка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«2»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«3»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«4»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«5»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93795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Первичные баллы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0-4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10-16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17-25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</a:tbl>
          </a:graphicData>
        </a:graphic>
      </p:graphicFrame>
      <p:pic>
        <p:nvPicPr>
          <p:cNvPr id="17" name="Рисунок 16" descr="Часы">
            <a:extLst>
              <a:ext uri="{FF2B5EF4-FFF2-40B4-BE49-F238E27FC236}">
                <a16:creationId xmlns:a16="http://schemas.microsoft.com/office/drawing/2014/main" id="{305C066C-516A-49B0-B9CF-8A7285CF7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612" y="3966678"/>
            <a:ext cx="1233610" cy="1233610"/>
          </a:xfrm>
          <a:prstGeom prst="rect">
            <a:avLst/>
          </a:prstGeom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17BD4829-F0EE-426E-95EF-C14D905F9713}"/>
              </a:ext>
            </a:extLst>
          </p:cNvPr>
          <p:cNvSpPr/>
          <p:nvPr/>
        </p:nvSpPr>
        <p:spPr>
          <a:xfrm>
            <a:off x="1985236" y="5200288"/>
            <a:ext cx="1263972" cy="1518852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45 минут</a:t>
            </a:r>
          </a:p>
        </p:txBody>
      </p:sp>
      <p:pic>
        <p:nvPicPr>
          <p:cNvPr id="20" name="Рисунок 19" descr="Документ">
            <a:extLst>
              <a:ext uri="{FF2B5EF4-FFF2-40B4-BE49-F238E27FC236}">
                <a16:creationId xmlns:a16="http://schemas.microsoft.com/office/drawing/2014/main" id="{0627694F-307C-4CA3-BF8D-9B63DD6F6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475" y="1125928"/>
            <a:ext cx="1139034" cy="1139034"/>
          </a:xfrm>
          <a:prstGeom prst="rect">
            <a:avLst/>
          </a:prstGeom>
        </p:spPr>
      </p:pic>
      <p:pic>
        <p:nvPicPr>
          <p:cNvPr id="21" name="Рисунок 20" descr="Поделиться">
            <a:extLst>
              <a:ext uri="{FF2B5EF4-FFF2-40B4-BE49-F238E27FC236}">
                <a16:creationId xmlns:a16="http://schemas.microsoft.com/office/drawing/2014/main" id="{F8F9697D-AED4-4A45-A862-D48E11A392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64744" y="208110"/>
            <a:ext cx="1054895" cy="1054895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6B02E92C-9EB3-240F-F658-AA8A0D12D041}"/>
              </a:ext>
            </a:extLst>
          </p:cNvPr>
          <p:cNvSpPr/>
          <p:nvPr/>
        </p:nvSpPr>
        <p:spPr>
          <a:xfrm>
            <a:off x="1969121" y="1977883"/>
            <a:ext cx="2883243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5 заданий базового уровня сложности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964790-2A37-493E-9853-FFD4AF77BEBF}"/>
              </a:ext>
            </a:extLst>
          </p:cNvPr>
          <p:cNvSpPr txBox="1"/>
          <p:nvPr/>
        </p:nvSpPr>
        <p:spPr>
          <a:xfrm>
            <a:off x="10981284" y="29522"/>
            <a:ext cx="1210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Физика, 7 класс</a:t>
            </a:r>
          </a:p>
        </p:txBody>
      </p:sp>
    </p:spTree>
    <p:extLst>
      <p:ext uri="{BB962C8B-B14F-4D97-AF65-F5344CB8AC3E}">
        <p14:creationId xmlns:p14="http://schemas.microsoft.com/office/powerpoint/2010/main" val="21266168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23AEC73-3C65-42DB-8517-994DE7F35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856337"/>
              </p:ext>
            </p:extLst>
          </p:nvPr>
        </p:nvGraphicFramePr>
        <p:xfrm>
          <a:off x="75942" y="803053"/>
          <a:ext cx="11796583" cy="5001006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{5940675A-B579-460E-94D1-54222C63F5DA}</a:tableStyleId>
              </a:tblPr>
              <a:tblGrid>
                <a:gridCol w="586788">
                  <a:extLst>
                    <a:ext uri="{9D8B030D-6E8A-4147-A177-3AD203B41FA5}">
                      <a16:colId xmlns:a16="http://schemas.microsoft.com/office/drawing/2014/main" val="1602300257"/>
                    </a:ext>
                  </a:extLst>
                </a:gridCol>
                <a:gridCol w="11209795">
                  <a:extLst>
                    <a:ext uri="{9D8B030D-6E8A-4147-A177-3AD203B41FA5}">
                      <a16:colId xmlns:a16="http://schemas.microsoft.com/office/drawing/2014/main" val="3427477491"/>
                    </a:ext>
                  </a:extLst>
                </a:gridCol>
              </a:tblGrid>
              <a:tr h="219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050" b="1" dirty="0">
                          <a:effectLst/>
                          <a:latin typeface="+mn-lt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050" b="1" dirty="0">
                          <a:effectLst/>
                          <a:latin typeface="+mn-lt"/>
                        </a:rPr>
                        <a:t>п/п</a:t>
                      </a:r>
                      <a:endParaRPr lang="ru-RU" sz="105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050" b="1" dirty="0">
                          <a:effectLst/>
                          <a:latin typeface="+mn-lt"/>
                        </a:rPr>
                        <a:t>Блоки</a:t>
                      </a:r>
                      <a:r>
                        <a:rPr lang="ru-RU" sz="1050" b="1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050" b="1" dirty="0" err="1">
                          <a:effectLst/>
                          <a:latin typeface="+mn-lt"/>
                        </a:rPr>
                        <a:t>ПООП</a:t>
                      </a:r>
                      <a:r>
                        <a:rPr lang="ru-RU" sz="1050" b="1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050" b="1" dirty="0" err="1">
                          <a:effectLst/>
                          <a:latin typeface="+mn-lt"/>
                        </a:rPr>
                        <a:t>НОО</a:t>
                      </a:r>
                      <a:r>
                        <a:rPr lang="ru-RU" sz="1050" b="1" dirty="0">
                          <a:effectLst/>
                          <a:latin typeface="+mn-lt"/>
                        </a:rPr>
                        <a:t>:</a:t>
                      </a:r>
                      <a:r>
                        <a:rPr lang="ru-RU" sz="1050" b="1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050" b="1" dirty="0">
                          <a:effectLst/>
                          <a:latin typeface="+mn-lt"/>
                        </a:rPr>
                        <a:t>выпускник</a:t>
                      </a:r>
                      <a:r>
                        <a:rPr lang="ru-RU" sz="1050" b="1" spc="-4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050" b="1" dirty="0">
                          <a:effectLst/>
                          <a:latin typeface="+mn-lt"/>
                        </a:rPr>
                        <a:t>научится</a:t>
                      </a:r>
                      <a:r>
                        <a:rPr lang="ru-RU" sz="1050" b="1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050" b="1" dirty="0">
                          <a:effectLst/>
                          <a:latin typeface="+mn-lt"/>
                        </a:rPr>
                        <a:t>/</a:t>
                      </a:r>
                      <a:r>
                        <a:rPr lang="ru-RU" sz="1050" b="1" spc="-2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050" b="1" dirty="0">
                          <a:effectLst/>
                          <a:latin typeface="+mn-lt"/>
                        </a:rPr>
                        <a:t>получит </a:t>
                      </a:r>
                      <a:r>
                        <a:rPr lang="ru-RU" sz="1050" b="1" spc="-28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050" b="1" dirty="0">
                          <a:effectLst/>
                          <a:latin typeface="+mn-lt"/>
                        </a:rPr>
                        <a:t>возможность</a:t>
                      </a:r>
                      <a:r>
                        <a:rPr lang="ru-RU" sz="1050" b="1" spc="-1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050" b="1" dirty="0">
                          <a:effectLst/>
                          <a:latin typeface="+mn-lt"/>
                        </a:rPr>
                        <a:t>научиться</a:t>
                      </a:r>
                      <a:r>
                        <a:rPr lang="ru-RU" sz="1050" b="1" spc="-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050" b="1" dirty="0">
                          <a:effectLst/>
                          <a:latin typeface="+mn-lt"/>
                        </a:rPr>
                        <a:t>или</a:t>
                      </a:r>
                      <a:r>
                        <a:rPr lang="ru-RU" sz="1050" b="1" spc="-1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050" b="1" dirty="0">
                          <a:effectLst/>
                          <a:latin typeface="+mn-lt"/>
                        </a:rPr>
                        <a:t>проверяемые требования</a:t>
                      </a:r>
                      <a:r>
                        <a:rPr lang="ru-RU" sz="1050" b="1" spc="-2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050" b="1" dirty="0">
                          <a:effectLst/>
                          <a:latin typeface="+mn-lt"/>
                        </a:rPr>
                        <a:t>(умения)</a:t>
                      </a:r>
                      <a:r>
                        <a:rPr lang="ru-RU" sz="1050" b="1" spc="-2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050" b="1" dirty="0">
                          <a:effectLst/>
                          <a:latin typeface="+mn-lt"/>
                        </a:rPr>
                        <a:t>в</a:t>
                      </a:r>
                      <a:r>
                        <a:rPr lang="ru-RU" sz="1050" b="1" spc="-3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050" b="1" dirty="0">
                          <a:effectLst/>
                          <a:latin typeface="+mn-lt"/>
                        </a:rPr>
                        <a:t>соответствии</a:t>
                      </a:r>
                      <a:r>
                        <a:rPr lang="ru-RU" sz="1050" b="1" spc="-2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050" b="1" dirty="0">
                          <a:effectLst/>
                          <a:latin typeface="+mn-lt"/>
                        </a:rPr>
                        <a:t>с</a:t>
                      </a:r>
                      <a:r>
                        <a:rPr lang="ru-RU" sz="1050" b="1" spc="-2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050" b="1" dirty="0" err="1">
                          <a:effectLst/>
                          <a:latin typeface="+mn-lt"/>
                        </a:rPr>
                        <a:t>ФГОС</a:t>
                      </a:r>
                      <a:endParaRPr lang="ru-RU" sz="105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84286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 Проводить прямые измерения физических величин: время, расстояние, масса тела, объем, сила, температура, атмосферное давление, и использовать простейшие методы оценки погрешностей измерений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768954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 Распознавать механические явления и объяснять на основе имеющихся знаний основные свойства или условия протекания этих явлений: равномерное и неравномерное движение, инерция, взаимодействие тел, передача давления твердыми телами, жидкостями и газами, атмосферное давление, плавание тел;  анализировать ситуации практико-ориентированного характера, узнавать в них проявление изученных физических явлений или закономерностей и применять имеющиеся знания для их объяснения 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742015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 Решать задачи, используя физические законы (закон Гука, закон Архимеда) и формулы, связывающие физические величины (путь, скорость, масса тела, плотность вещества, сила, давление, кинетическая энергия, потенциальная энергия, сила трения скольжения, коэффициент трения): на основе анализа условия задачи выделять физические величины, законы и формулы, необходимые для ее решения, проводить расчеты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4617202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 Решать задачи, используя формулы, связывающие физические величины (путь, скорость тела): на основе анализа условия задачи записывать краткое условие, выделять физические величины, законы и формулы, необходимые для ее решения, проводить расчеты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5311347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 Интерпретировать результаты наблюдений и опытов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4472599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 Анализировать ситуации практико-ориентированного характера, узнавать в них проявление изученных физических явлений или закономерностей и применять имеющиеся знания для их объяснения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2685591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 Использовать при выполнении учебных задач справочные материалы;  делать выводы по результатам исследования 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3110204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 Решать задачи, используя физические законы (закон Паскаля, закон Архимеда) и формулы, связывающие физические величины (масса тела, плотность вещества, сила, давление): на основе анализа условия задачи выделять физические величины, законы и формулы, необходимые для ее решения, проводить расчеты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784926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 Решать задачи, используя формулы, связывающие физические величины (путь, скорость, масса тела, плотность вещества, сила, давление): на основе анализа условия задачи, выделять физические величины и формулы, необходимые для ее решения, проводить расчеты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8273726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 Решать задачи, используя физические законы (закон сохранения энергии, закон Гука, закон Паскаля, закон Архимеда) и формулы, связывающие физические величины (путь, скорость, масса тела, плотность вещества, сила, давление, кинетическая энергия, потенциальная энергия, механическая работа, механическая мощность, КПД простого механизма, сила трения скольжения, коэффициент трения): на основе анализа условия задачи записывать краткое условие, выделять физические величины, законы и формулы, необходимые для ее решения, проводить расчеты и оценивать реальность полученного значения физической величины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562819"/>
                  </a:ext>
                </a:extLst>
              </a:tr>
              <a:tr h="167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 Анализировать отдельные этапы проведения исследований и интерпретировать результаты наблюдений и опытов;  решать задачи, используя физические законы (закон сохранения энергии, закон Гука, закон Паскаля, закон Архимеда) и формулы, связывающие физические величины (путь, скорость, масса тела, плотность вещества, сила, давление, кинетическая энергия, потенциальная энергия, механическая работа, механическая мощность, КПД простого механизма, сила трения скольжения, коэффициент трения): на основе анализа условия задачи записывать краткое условие, выделять физические величины, законы и формулы, необходимые для ее решения, проводить расчеты и оценивать реальность полученного значения физической величины 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8520697"/>
                  </a:ext>
                </a:extLst>
              </a:tr>
            </a:tbl>
          </a:graphicData>
        </a:graphic>
      </p:graphicFrame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6AA098EB-00A5-4472-B92F-2DD914CD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620" y="292746"/>
            <a:ext cx="10728960" cy="594360"/>
          </a:xfrm>
        </p:spPr>
        <p:txBody>
          <a:bodyPr/>
          <a:lstStyle/>
          <a:p>
            <a:r>
              <a:rPr lang="ru-RU" dirty="0"/>
              <a:t>Требования (умения)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C5BF0B-3764-4ECC-9D89-7ED2603E62EB}"/>
              </a:ext>
            </a:extLst>
          </p:cNvPr>
          <p:cNvSpPr txBox="1"/>
          <p:nvPr/>
        </p:nvSpPr>
        <p:spPr>
          <a:xfrm>
            <a:off x="10981284" y="29522"/>
            <a:ext cx="1210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Физика, 7 класс</a:t>
            </a:r>
          </a:p>
        </p:txBody>
      </p:sp>
    </p:spTree>
    <p:extLst>
      <p:ext uri="{BB962C8B-B14F-4D97-AF65-F5344CB8AC3E}">
        <p14:creationId xmlns:p14="http://schemas.microsoft.com/office/powerpoint/2010/main" val="19897149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8362281" cy="444387"/>
          </a:xfrm>
        </p:spPr>
        <p:txBody>
          <a:bodyPr>
            <a:noAutofit/>
          </a:bodyPr>
          <a:lstStyle/>
          <a:p>
            <a:r>
              <a:rPr lang="ru-RU" sz="2000" dirty="0"/>
              <a:t>Изменение доли участников по качеству знаний («4»+«5») по результатам ВПР в  2024 гг.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B778A58D-E6E9-4DE1-8D27-8FDCACC32A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2821714"/>
              </p:ext>
            </p:extLst>
          </p:nvPr>
        </p:nvGraphicFramePr>
        <p:xfrm>
          <a:off x="102973" y="2120100"/>
          <a:ext cx="11986054" cy="303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4A30645-53BF-4419-BBB0-FEECEB9F4174}"/>
              </a:ext>
            </a:extLst>
          </p:cNvPr>
          <p:cNvSpPr txBox="1"/>
          <p:nvPr/>
        </p:nvSpPr>
        <p:spPr>
          <a:xfrm>
            <a:off x="10981284" y="29522"/>
            <a:ext cx="1210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Физика, 7 класс</a:t>
            </a:r>
          </a:p>
        </p:txBody>
      </p:sp>
    </p:spTree>
    <p:extLst>
      <p:ext uri="{BB962C8B-B14F-4D97-AF65-F5344CB8AC3E}">
        <p14:creationId xmlns:p14="http://schemas.microsoft.com/office/powerpoint/2010/main" val="33747397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300365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Достижение планируемых результатов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DC35874-62BF-4D4F-AC73-5604ABA8AB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1076866"/>
              </p:ext>
            </p:extLst>
          </p:nvPr>
        </p:nvGraphicFramePr>
        <p:xfrm>
          <a:off x="409575" y="723900"/>
          <a:ext cx="11363325" cy="539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24746DC-6D51-48FE-8696-5F0A72E1476D}"/>
              </a:ext>
            </a:extLst>
          </p:cNvPr>
          <p:cNvSpPr txBox="1"/>
          <p:nvPr/>
        </p:nvSpPr>
        <p:spPr>
          <a:xfrm>
            <a:off x="9597339" y="5999520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лучше общероссийского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90D271-C629-4ADF-8943-37A49A4D5ED3}"/>
              </a:ext>
            </a:extLst>
          </p:cNvPr>
          <p:cNvSpPr txBox="1"/>
          <p:nvPr/>
        </p:nvSpPr>
        <p:spPr>
          <a:xfrm>
            <a:off x="9597339" y="6253345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выше 80%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D48567-4EC9-43E0-B87B-7C7AEB86AA00}"/>
              </a:ext>
            </a:extLst>
          </p:cNvPr>
          <p:cNvSpPr txBox="1"/>
          <p:nvPr/>
        </p:nvSpPr>
        <p:spPr>
          <a:xfrm>
            <a:off x="9597337" y="6546819"/>
            <a:ext cx="243162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 самый  низкий % выполнения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317570-9DA7-45C8-95C0-FC8B34A1C001}"/>
              </a:ext>
            </a:extLst>
          </p:cNvPr>
          <p:cNvSpPr txBox="1"/>
          <p:nvPr/>
        </p:nvSpPr>
        <p:spPr>
          <a:xfrm>
            <a:off x="9267841" y="6340614"/>
            <a:ext cx="329501" cy="17814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DBF8BB-E2A5-4BC6-A512-B2C88FF1140D}"/>
              </a:ext>
            </a:extLst>
          </p:cNvPr>
          <p:cNvSpPr txBox="1"/>
          <p:nvPr/>
        </p:nvSpPr>
        <p:spPr>
          <a:xfrm>
            <a:off x="9269763" y="6588111"/>
            <a:ext cx="327574" cy="1944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7FE6DA13-B5DC-473A-AEFF-6B242BFB4357}"/>
              </a:ext>
            </a:extLst>
          </p:cNvPr>
          <p:cNvSpPr txBox="1"/>
          <p:nvPr/>
        </p:nvSpPr>
        <p:spPr>
          <a:xfrm>
            <a:off x="9267835" y="6077441"/>
            <a:ext cx="329512" cy="19444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C172CA-2578-42EA-BBA8-3D1042126E15}"/>
              </a:ext>
            </a:extLst>
          </p:cNvPr>
          <p:cNvSpPr txBox="1"/>
          <p:nvPr/>
        </p:nvSpPr>
        <p:spPr>
          <a:xfrm>
            <a:off x="10981284" y="29522"/>
            <a:ext cx="1210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Физика, 7 класс</a:t>
            </a:r>
          </a:p>
        </p:txBody>
      </p:sp>
    </p:spTree>
    <p:extLst>
      <p:ext uri="{BB962C8B-B14F-4D97-AF65-F5344CB8AC3E}">
        <p14:creationId xmlns:p14="http://schemas.microsoft.com/office/powerpoint/2010/main" val="2246474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E7192A1F-275E-951D-1242-8D6271F06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857" y="1993557"/>
            <a:ext cx="10068285" cy="4740464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>
                <a:latin typeface="+mn-lt"/>
              </a:rPr>
              <a:t>Основные результаты </a:t>
            </a:r>
          </a:p>
          <a:p>
            <a:pPr algn="ctr"/>
            <a:r>
              <a:rPr lang="ru-RU" sz="6600" b="1" dirty="0">
                <a:latin typeface="+mn-lt"/>
              </a:rPr>
              <a:t>по русскому языку</a:t>
            </a:r>
          </a:p>
        </p:txBody>
      </p:sp>
    </p:spTree>
    <p:extLst>
      <p:ext uri="{BB962C8B-B14F-4D97-AF65-F5344CB8AC3E}">
        <p14:creationId xmlns:p14="http://schemas.microsoft.com/office/powerpoint/2010/main" val="24907065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Распределение участников по отметкам, %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FFA6CE0-D724-4244-B21F-300A8875D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069068"/>
              </p:ext>
            </p:extLst>
          </p:nvPr>
        </p:nvGraphicFramePr>
        <p:xfrm>
          <a:off x="139546" y="2952750"/>
          <a:ext cx="3756179" cy="952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2229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</a:tblGrid>
              <a:tr h="2963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Количество участников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 класс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Россия (вся выборка)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4227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Приморский край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9007028"/>
                  </a:ext>
                </a:extLst>
              </a:tr>
            </a:tbl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4478881-B93D-411D-81FB-2A5AB84EA5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6117918"/>
              </p:ext>
            </p:extLst>
          </p:nvPr>
        </p:nvGraphicFramePr>
        <p:xfrm>
          <a:off x="4095749" y="723900"/>
          <a:ext cx="7677151" cy="56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0146E5E-A62E-4590-87BD-21415ADE16F0}"/>
              </a:ext>
            </a:extLst>
          </p:cNvPr>
          <p:cNvSpPr txBox="1"/>
          <p:nvPr/>
        </p:nvSpPr>
        <p:spPr>
          <a:xfrm>
            <a:off x="10981284" y="29522"/>
            <a:ext cx="1210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Физика, 7 класс</a:t>
            </a:r>
          </a:p>
        </p:txBody>
      </p:sp>
    </p:spTree>
    <p:extLst>
      <p:ext uri="{BB962C8B-B14F-4D97-AF65-F5344CB8AC3E}">
        <p14:creationId xmlns:p14="http://schemas.microsoft.com/office/powerpoint/2010/main" val="12420877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Распределение первичных баллов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8A7017B7-19EA-4F59-A353-2E4DF65C42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8141560"/>
              </p:ext>
            </p:extLst>
          </p:nvPr>
        </p:nvGraphicFramePr>
        <p:xfrm>
          <a:off x="504189" y="723900"/>
          <a:ext cx="11449686" cy="5500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авая фигурная скобка 1">
            <a:extLst>
              <a:ext uri="{FF2B5EF4-FFF2-40B4-BE49-F238E27FC236}">
                <a16:creationId xmlns:a16="http://schemas.microsoft.com/office/drawing/2014/main" id="{885D3207-DFA3-456F-9CC9-C9F82E22EC16}"/>
              </a:ext>
            </a:extLst>
          </p:cNvPr>
          <p:cNvSpPr/>
          <p:nvPr/>
        </p:nvSpPr>
        <p:spPr>
          <a:xfrm rot="5400000">
            <a:off x="4030587" y="5137459"/>
            <a:ext cx="246886" cy="2022189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фигурная скобка 4">
            <a:extLst>
              <a:ext uri="{FF2B5EF4-FFF2-40B4-BE49-F238E27FC236}">
                <a16:creationId xmlns:a16="http://schemas.microsoft.com/office/drawing/2014/main" id="{F8FD364E-D3CE-4ECD-9508-A8EFF0C91621}"/>
              </a:ext>
            </a:extLst>
          </p:cNvPr>
          <p:cNvSpPr/>
          <p:nvPr/>
        </p:nvSpPr>
        <p:spPr>
          <a:xfrm rot="5400000">
            <a:off x="9891266" y="4310400"/>
            <a:ext cx="195434" cy="3631677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id="{5C1F372C-0DBD-48C2-9221-45F17602B6DB}"/>
              </a:ext>
            </a:extLst>
          </p:cNvPr>
          <p:cNvSpPr/>
          <p:nvPr/>
        </p:nvSpPr>
        <p:spPr>
          <a:xfrm rot="5400000">
            <a:off x="6548153" y="4714120"/>
            <a:ext cx="241964" cy="2873793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фигурная скобка 7">
            <a:extLst>
              <a:ext uri="{FF2B5EF4-FFF2-40B4-BE49-F238E27FC236}">
                <a16:creationId xmlns:a16="http://schemas.microsoft.com/office/drawing/2014/main" id="{D70BC413-238B-4C4C-8FFF-2C59AF79E197}"/>
              </a:ext>
            </a:extLst>
          </p:cNvPr>
          <p:cNvSpPr/>
          <p:nvPr/>
        </p:nvSpPr>
        <p:spPr>
          <a:xfrm rot="5400000">
            <a:off x="1923506" y="5071640"/>
            <a:ext cx="190832" cy="2113798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8123AB-B78E-4DA2-BDCE-A3E5D1AA0A7F}"/>
              </a:ext>
            </a:extLst>
          </p:cNvPr>
          <p:cNvSpPr txBox="1"/>
          <p:nvPr/>
        </p:nvSpPr>
        <p:spPr>
          <a:xfrm>
            <a:off x="2131022" y="6313515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«2»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9A4B10-EDC8-4B6C-B931-CFE0CD0F7742}"/>
              </a:ext>
            </a:extLst>
          </p:cNvPr>
          <p:cNvSpPr txBox="1"/>
          <p:nvPr/>
        </p:nvSpPr>
        <p:spPr>
          <a:xfrm>
            <a:off x="4481355" y="6333653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«3»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3DB121-766F-449C-8C9C-B4822E7A55FA}"/>
              </a:ext>
            </a:extLst>
          </p:cNvPr>
          <p:cNvSpPr txBox="1"/>
          <p:nvPr/>
        </p:nvSpPr>
        <p:spPr>
          <a:xfrm>
            <a:off x="6229032" y="6333653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«4»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EBAF2E-4AA9-4C74-BBAF-884860710CE4}"/>
              </a:ext>
            </a:extLst>
          </p:cNvPr>
          <p:cNvSpPr txBox="1"/>
          <p:nvPr/>
        </p:nvSpPr>
        <p:spPr>
          <a:xfrm>
            <a:off x="9317527" y="6313515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«5»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B78C57-8336-47D7-9F9C-777A55BAACA1}"/>
              </a:ext>
            </a:extLst>
          </p:cNvPr>
          <p:cNvSpPr txBox="1"/>
          <p:nvPr/>
        </p:nvSpPr>
        <p:spPr>
          <a:xfrm>
            <a:off x="10981284" y="29522"/>
            <a:ext cx="1210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Физика, 7 класс</a:t>
            </a:r>
          </a:p>
        </p:txBody>
      </p:sp>
    </p:spTree>
    <p:extLst>
      <p:ext uri="{BB962C8B-B14F-4D97-AF65-F5344CB8AC3E}">
        <p14:creationId xmlns:p14="http://schemas.microsoft.com/office/powerpoint/2010/main" val="22831473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Выполнение заданий группами участников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99A6CDC-6674-47D3-86F1-B3479447F6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9407366"/>
              </p:ext>
            </p:extLst>
          </p:nvPr>
        </p:nvGraphicFramePr>
        <p:xfrm>
          <a:off x="831850" y="900641"/>
          <a:ext cx="10902950" cy="5742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84864D8-D75A-4FCD-8947-055C2AA835EA}"/>
              </a:ext>
            </a:extLst>
          </p:cNvPr>
          <p:cNvSpPr txBox="1"/>
          <p:nvPr/>
        </p:nvSpPr>
        <p:spPr>
          <a:xfrm>
            <a:off x="10981284" y="29522"/>
            <a:ext cx="1210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Физика, 7 класс</a:t>
            </a:r>
          </a:p>
        </p:txBody>
      </p:sp>
    </p:spTree>
    <p:extLst>
      <p:ext uri="{BB962C8B-B14F-4D97-AF65-F5344CB8AC3E}">
        <p14:creationId xmlns:p14="http://schemas.microsoft.com/office/powerpoint/2010/main" val="5293349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967" y="288781"/>
            <a:ext cx="8032767" cy="509260"/>
          </a:xfrm>
        </p:spPr>
        <p:txBody>
          <a:bodyPr>
            <a:normAutofit fontScale="90000"/>
          </a:bodyPr>
          <a:lstStyle/>
          <a:p>
            <a:r>
              <a:rPr lang="ru-RU" dirty="0"/>
              <a:t>Сравнение отметок за работу с отметками по журналу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" name="Диаграмма 1">
                <a:extLst>
                  <a:ext uri="{FF2B5EF4-FFF2-40B4-BE49-F238E27FC236}">
                    <a16:creationId xmlns:a16="http://schemas.microsoft.com/office/drawing/2014/main" id="{76B6DCA7-5149-0F01-17FF-CDDFA29E6FF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864265255"/>
                  </p:ext>
                </p:extLst>
              </p:nvPr>
            </p:nvGraphicFramePr>
            <p:xfrm>
              <a:off x="1568741" y="1149290"/>
              <a:ext cx="7944108" cy="432459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2" name="Диаграмма 1">
                <a:extLst>
                  <a:ext uri="{FF2B5EF4-FFF2-40B4-BE49-F238E27FC236}">
                    <a16:creationId xmlns:a16="http://schemas.microsoft.com/office/drawing/2014/main" id="{76B6DCA7-5149-0F01-17FF-CDDFA29E6FF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68741" y="1149290"/>
                <a:ext cx="7944108" cy="4324591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E3C63F4-2864-4A63-907F-92C3B14D5213}"/>
              </a:ext>
            </a:extLst>
          </p:cNvPr>
          <p:cNvSpPr txBox="1"/>
          <p:nvPr/>
        </p:nvSpPr>
        <p:spPr>
          <a:xfrm>
            <a:off x="10981284" y="29522"/>
            <a:ext cx="1210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Физика, 7 класс</a:t>
            </a:r>
          </a:p>
        </p:txBody>
      </p:sp>
    </p:spTree>
    <p:extLst>
      <p:ext uri="{BB962C8B-B14F-4D97-AF65-F5344CB8AC3E}">
        <p14:creationId xmlns:p14="http://schemas.microsoft.com/office/powerpoint/2010/main" val="27655324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FA4C46F-5D12-76B5-8BC8-F8B04389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870" y="297181"/>
            <a:ext cx="10728960" cy="594360"/>
          </a:xfrm>
        </p:spPr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id="{C43E84AE-2FC9-4608-BADC-F993BE74A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84" y="1237507"/>
            <a:ext cx="11467694" cy="5323312"/>
          </a:xfrm>
        </p:spPr>
        <p:txBody>
          <a:bodyPr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В ВПР по физике (углубленной) в 7 классах приняло участие </a:t>
            </a:r>
            <a:r>
              <a:rPr lang="ru-RU" sz="2800" b="1" dirty="0">
                <a:latin typeface="+mn-lt"/>
              </a:rPr>
              <a:t>36 </a:t>
            </a:r>
            <a:r>
              <a:rPr lang="ru-RU" sz="2800" dirty="0">
                <a:latin typeface="+mn-lt"/>
              </a:rPr>
              <a:t>человека.</a:t>
            </a:r>
          </a:p>
          <a:p>
            <a:endParaRPr lang="ru-RU" sz="2800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Не справился с  работой (получил «2») </a:t>
            </a:r>
            <a:r>
              <a:rPr lang="ru-RU" sz="2800" b="1" dirty="0">
                <a:latin typeface="+mn-lt"/>
              </a:rPr>
              <a:t>1 </a:t>
            </a:r>
            <a:r>
              <a:rPr lang="ru-RU" sz="2800" dirty="0">
                <a:latin typeface="+mn-lt"/>
              </a:rPr>
              <a:t>участник (</a:t>
            </a:r>
            <a:r>
              <a:rPr lang="ru-RU" sz="2800" b="1" dirty="0">
                <a:latin typeface="+mn-lt"/>
              </a:rPr>
              <a:t>2,78</a:t>
            </a:r>
            <a:r>
              <a:rPr lang="ru-RU" sz="2800" dirty="0">
                <a:latin typeface="+mn-lt"/>
              </a:rPr>
              <a:t>%).</a:t>
            </a:r>
          </a:p>
          <a:p>
            <a:endParaRPr lang="ru-RU" sz="2800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 </a:t>
            </a:r>
            <a:r>
              <a:rPr lang="ru-RU" sz="2800" b="1" dirty="0">
                <a:latin typeface="+mn-lt"/>
              </a:rPr>
              <a:t>63,89 </a:t>
            </a:r>
            <a:r>
              <a:rPr lang="ru-RU" sz="2800" dirty="0">
                <a:latin typeface="+mn-lt"/>
              </a:rPr>
              <a:t>% участников показали качество знаний (получили «4» и «5»)</a:t>
            </a:r>
            <a:r>
              <a:rPr lang="en-US" sz="2800" dirty="0">
                <a:latin typeface="+mn-lt"/>
              </a:rPr>
              <a:t> </a:t>
            </a:r>
            <a:r>
              <a:rPr lang="ru-RU" sz="2800" dirty="0">
                <a:latin typeface="+mn-lt"/>
              </a:rPr>
              <a:t>в  процессе выполнения работы.</a:t>
            </a:r>
          </a:p>
          <a:p>
            <a:endParaRPr lang="ru-RU" sz="2800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Наибольшую сложность при выполнении работы вызвало задание  </a:t>
            </a:r>
            <a:r>
              <a:rPr lang="ru-RU" sz="2800" b="1" dirty="0">
                <a:latin typeface="+mn-lt"/>
              </a:rPr>
              <a:t>10.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31C530-E680-483B-87E9-3280BA6BD92D}"/>
              </a:ext>
            </a:extLst>
          </p:cNvPr>
          <p:cNvSpPr txBox="1"/>
          <p:nvPr/>
        </p:nvSpPr>
        <p:spPr>
          <a:xfrm>
            <a:off x="10981284" y="29522"/>
            <a:ext cx="1210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Физика, 7 класс</a:t>
            </a:r>
          </a:p>
        </p:txBody>
      </p:sp>
    </p:spTree>
    <p:extLst>
      <p:ext uri="{BB962C8B-B14F-4D97-AF65-F5344CB8AC3E}">
        <p14:creationId xmlns:p14="http://schemas.microsoft.com/office/powerpoint/2010/main" val="32465449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E7192A1F-275E-951D-1242-8D6271F06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857" y="1993557"/>
            <a:ext cx="10068285" cy="4740464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>
                <a:latin typeface="+mn-lt"/>
              </a:rPr>
              <a:t>Основные результаты </a:t>
            </a:r>
          </a:p>
          <a:p>
            <a:pPr algn="ctr"/>
            <a:r>
              <a:rPr lang="ru-RU" sz="6600" b="1" dirty="0">
                <a:latin typeface="+mn-lt"/>
              </a:rPr>
              <a:t>по биологии (линейной)</a:t>
            </a:r>
          </a:p>
        </p:txBody>
      </p:sp>
    </p:spTree>
    <p:extLst>
      <p:ext uri="{BB962C8B-B14F-4D97-AF65-F5344CB8AC3E}">
        <p14:creationId xmlns:p14="http://schemas.microsoft.com/office/powerpoint/2010/main" val="24895035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0F7D01D-7223-435B-A3CF-762E77D525DC}"/>
              </a:ext>
            </a:extLst>
          </p:cNvPr>
          <p:cNvSpPr txBox="1">
            <a:spLocks/>
          </p:cNvSpPr>
          <p:nvPr/>
        </p:nvSpPr>
        <p:spPr>
          <a:xfrm>
            <a:off x="3490686" y="290710"/>
            <a:ext cx="3116580" cy="594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Описание работы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452794E-3ABB-4847-9459-CB69FDB4776B}"/>
              </a:ext>
            </a:extLst>
          </p:cNvPr>
          <p:cNvSpPr/>
          <p:nvPr/>
        </p:nvSpPr>
        <p:spPr>
          <a:xfrm>
            <a:off x="108739" y="2341046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1</a:t>
            </a:r>
            <a:r>
              <a:rPr lang="ru-RU" dirty="0">
                <a:solidFill>
                  <a:sysClr val="windowText" lastClr="000000"/>
                </a:solidFill>
              </a:rPr>
              <a:t>0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ru-RU" dirty="0">
                <a:solidFill>
                  <a:sysClr val="windowText" lastClr="000000"/>
                </a:solidFill>
              </a:rPr>
              <a:t>заданий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4BA2786-3DFF-41D6-A840-04D3ABEAA725}"/>
              </a:ext>
            </a:extLst>
          </p:cNvPr>
          <p:cNvSpPr/>
          <p:nvPr/>
        </p:nvSpPr>
        <p:spPr>
          <a:xfrm>
            <a:off x="1939187" y="2341398"/>
            <a:ext cx="2883243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6 заданий базового уровня сложности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E1EAEA2-B72C-4122-8C12-CC36DD7CF02D}"/>
              </a:ext>
            </a:extLst>
          </p:cNvPr>
          <p:cNvSpPr/>
          <p:nvPr/>
        </p:nvSpPr>
        <p:spPr>
          <a:xfrm>
            <a:off x="113682" y="5200288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Работа состоит из одной части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31FB0FC-E027-4013-AD37-A9F2A0F8AB8A}"/>
              </a:ext>
            </a:extLst>
          </p:cNvPr>
          <p:cNvSpPr/>
          <p:nvPr/>
        </p:nvSpPr>
        <p:spPr>
          <a:xfrm>
            <a:off x="3490686" y="5218144"/>
            <a:ext cx="8233304" cy="1518851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</a:rPr>
              <a:t>Вариант проверочной работы состоит из 10 заданий, которые различаются по содержанию и проверяемым требованиям. </a:t>
            </a:r>
          </a:p>
          <a:p>
            <a:r>
              <a:rPr lang="ru-RU" sz="1400" dirty="0">
                <a:solidFill>
                  <a:schemeClr val="tx1"/>
                </a:solidFill>
              </a:rPr>
              <a:t>Задания 1, 7, 9, 10 основаны на изображениях конкретных объектов, моделей и требуют анализа изображений по предложенному плану, классификации и/или систематизации объектов по определенному признаку, применения биологических знаний при решении теоретических и практических задач.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0E5816E-2110-4725-BDF8-B4AAAD3DAE81}"/>
              </a:ext>
            </a:extLst>
          </p:cNvPr>
          <p:cNvSpPr/>
          <p:nvPr/>
        </p:nvSpPr>
        <p:spPr>
          <a:xfrm>
            <a:off x="5048976" y="3265538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минимальный балл за работу - </a:t>
            </a:r>
            <a:r>
              <a:rPr lang="ru-RU" b="1" dirty="0">
                <a:solidFill>
                  <a:sysClr val="windowText" lastClr="000000"/>
                </a:solidFill>
              </a:rPr>
              <a:t>9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EC46491-BD9C-4F30-ABB8-8D06FC9DB66F}"/>
              </a:ext>
            </a:extLst>
          </p:cNvPr>
          <p:cNvSpPr/>
          <p:nvPr/>
        </p:nvSpPr>
        <p:spPr>
          <a:xfrm>
            <a:off x="5048976" y="2351806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максимальный балл за работу -  </a:t>
            </a:r>
            <a:r>
              <a:rPr lang="ru-RU" b="1" dirty="0">
                <a:solidFill>
                  <a:sysClr val="windowText" lastClr="000000"/>
                </a:solidFill>
              </a:rPr>
              <a:t>25 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EEB01CB-1853-44FF-B0DC-3ADB00B795AF}"/>
              </a:ext>
            </a:extLst>
          </p:cNvPr>
          <p:cNvSpPr/>
          <p:nvPr/>
        </p:nvSpPr>
        <p:spPr>
          <a:xfrm>
            <a:off x="1939187" y="3265538"/>
            <a:ext cx="2883243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4 задания повышенного уровня сложности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BD5BEBA-741E-4EA2-8876-EB92469EB874}"/>
              </a:ext>
            </a:extLst>
          </p:cNvPr>
          <p:cNvSpPr/>
          <p:nvPr/>
        </p:nvSpPr>
        <p:spPr>
          <a:xfrm>
            <a:off x="8207221" y="1422511"/>
            <a:ext cx="3525107" cy="807308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Перевод первичных баллов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в  отметки по пятибалльной шкале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7506DA7C-50E6-4EB1-B291-D46D754086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422364"/>
              </p:ext>
            </p:extLst>
          </p:nvPr>
        </p:nvGraphicFramePr>
        <p:xfrm>
          <a:off x="7953375" y="2389325"/>
          <a:ext cx="4002735" cy="1715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6814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705455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  <a:gridCol w="673488">
                  <a:extLst>
                    <a:ext uri="{9D8B030D-6E8A-4147-A177-3AD203B41FA5}">
                      <a16:colId xmlns:a16="http://schemas.microsoft.com/office/drawing/2014/main" val="1410754882"/>
                    </a:ext>
                  </a:extLst>
                </a:gridCol>
                <a:gridCol w="664134">
                  <a:extLst>
                    <a:ext uri="{9D8B030D-6E8A-4147-A177-3AD203B41FA5}">
                      <a16:colId xmlns:a16="http://schemas.microsoft.com/office/drawing/2014/main" val="3208314456"/>
                    </a:ext>
                  </a:extLst>
                </a:gridCol>
                <a:gridCol w="682844">
                  <a:extLst>
                    <a:ext uri="{9D8B030D-6E8A-4147-A177-3AD203B41FA5}">
                      <a16:colId xmlns:a16="http://schemas.microsoft.com/office/drawing/2014/main" val="4101601159"/>
                    </a:ext>
                  </a:extLst>
                </a:gridCol>
              </a:tblGrid>
              <a:tr h="7779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Отметка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«2»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«3»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«4»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«5»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93795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Первичные баллы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0-8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9-14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15-19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20-25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</a:tbl>
          </a:graphicData>
        </a:graphic>
      </p:graphicFrame>
      <p:pic>
        <p:nvPicPr>
          <p:cNvPr id="17" name="Рисунок 16" descr="Часы">
            <a:extLst>
              <a:ext uri="{FF2B5EF4-FFF2-40B4-BE49-F238E27FC236}">
                <a16:creationId xmlns:a16="http://schemas.microsoft.com/office/drawing/2014/main" id="{305C066C-516A-49B0-B9CF-8A7285CF7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612" y="3966678"/>
            <a:ext cx="1233610" cy="1233610"/>
          </a:xfrm>
          <a:prstGeom prst="rect">
            <a:avLst/>
          </a:prstGeom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17BD4829-F0EE-426E-95EF-C14D905F9713}"/>
              </a:ext>
            </a:extLst>
          </p:cNvPr>
          <p:cNvSpPr/>
          <p:nvPr/>
        </p:nvSpPr>
        <p:spPr>
          <a:xfrm>
            <a:off x="2036045" y="5641914"/>
            <a:ext cx="1230402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45 минут</a:t>
            </a:r>
          </a:p>
        </p:txBody>
      </p:sp>
      <p:pic>
        <p:nvPicPr>
          <p:cNvPr id="20" name="Рисунок 19" descr="Документ">
            <a:extLst>
              <a:ext uri="{FF2B5EF4-FFF2-40B4-BE49-F238E27FC236}">
                <a16:creationId xmlns:a16="http://schemas.microsoft.com/office/drawing/2014/main" id="{0627694F-307C-4CA3-BF8D-9B63DD6F6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475" y="1125928"/>
            <a:ext cx="1139034" cy="1139034"/>
          </a:xfrm>
          <a:prstGeom prst="rect">
            <a:avLst/>
          </a:prstGeom>
        </p:spPr>
      </p:pic>
      <p:pic>
        <p:nvPicPr>
          <p:cNvPr id="21" name="Рисунок 20" descr="Поделиться">
            <a:extLst>
              <a:ext uri="{FF2B5EF4-FFF2-40B4-BE49-F238E27FC236}">
                <a16:creationId xmlns:a16="http://schemas.microsoft.com/office/drawing/2014/main" id="{F8F9697D-AED4-4A45-A862-D48E11A392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64744" y="208110"/>
            <a:ext cx="1054895" cy="105489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FB8DD49-8220-4EFC-AC10-3BEB7D2D3C2E}"/>
              </a:ext>
            </a:extLst>
          </p:cNvPr>
          <p:cNvSpPr txBox="1"/>
          <p:nvPr/>
        </p:nvSpPr>
        <p:spPr>
          <a:xfrm>
            <a:off x="10529878" y="32643"/>
            <a:ext cx="1662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Биология (</a:t>
            </a:r>
            <a:r>
              <a:rPr lang="ru-RU" sz="12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ЛП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), 7 класс</a:t>
            </a:r>
          </a:p>
        </p:txBody>
      </p:sp>
    </p:spTree>
    <p:extLst>
      <p:ext uri="{BB962C8B-B14F-4D97-AF65-F5344CB8AC3E}">
        <p14:creationId xmlns:p14="http://schemas.microsoft.com/office/powerpoint/2010/main" val="31866794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23AEC73-3C65-42DB-8517-994DE7F35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738665"/>
              </p:ext>
            </p:extLst>
          </p:nvPr>
        </p:nvGraphicFramePr>
        <p:xfrm>
          <a:off x="75942" y="803053"/>
          <a:ext cx="11796583" cy="5600446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{5940675A-B579-460E-94D1-54222C63F5DA}</a:tableStyleId>
              </a:tblPr>
              <a:tblGrid>
                <a:gridCol w="586788">
                  <a:extLst>
                    <a:ext uri="{9D8B030D-6E8A-4147-A177-3AD203B41FA5}">
                      <a16:colId xmlns:a16="http://schemas.microsoft.com/office/drawing/2014/main" val="1602300257"/>
                    </a:ext>
                  </a:extLst>
                </a:gridCol>
                <a:gridCol w="11209795">
                  <a:extLst>
                    <a:ext uri="{9D8B030D-6E8A-4147-A177-3AD203B41FA5}">
                      <a16:colId xmlns:a16="http://schemas.microsoft.com/office/drawing/2014/main" val="3427477491"/>
                    </a:ext>
                  </a:extLst>
                </a:gridCol>
              </a:tblGrid>
              <a:tr h="219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100" b="1" dirty="0">
                          <a:effectLst/>
                          <a:latin typeface="Montserrat regular" panose="00000500000000000000" pitchFamily="2" charset="-52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100" b="1" dirty="0">
                          <a:effectLst/>
                          <a:latin typeface="Montserrat regular" panose="00000500000000000000" pitchFamily="2" charset="-52"/>
                        </a:rPr>
                        <a:t>п/п</a:t>
                      </a:r>
                      <a:endParaRPr lang="ru-RU" sz="1100" b="1" dirty="0">
                        <a:effectLst/>
                        <a:latin typeface="Montserrat regular" panose="00000500000000000000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100" b="1" dirty="0">
                          <a:effectLst/>
                          <a:latin typeface="Montserrat regular" panose="00000500000000000000" pitchFamily="2" charset="-52"/>
                        </a:rPr>
                        <a:t>Блоки</a:t>
                      </a:r>
                      <a:r>
                        <a:rPr lang="ru-RU" sz="1100" b="1" spc="-35" dirty="0">
                          <a:effectLst/>
                          <a:latin typeface="Montserrat regular" panose="00000500000000000000" pitchFamily="2" charset="-52"/>
                        </a:rPr>
                        <a:t> </a:t>
                      </a:r>
                      <a:r>
                        <a:rPr lang="ru-RU" sz="1100" b="1" dirty="0" err="1">
                          <a:effectLst/>
                          <a:latin typeface="Montserrat regular" panose="00000500000000000000" pitchFamily="2" charset="-52"/>
                        </a:rPr>
                        <a:t>ПООП</a:t>
                      </a:r>
                      <a:r>
                        <a:rPr lang="ru-RU" sz="1100" b="1" spc="-35" dirty="0">
                          <a:effectLst/>
                          <a:latin typeface="Montserrat regular" panose="00000500000000000000" pitchFamily="2" charset="-52"/>
                        </a:rPr>
                        <a:t> </a:t>
                      </a:r>
                      <a:r>
                        <a:rPr lang="ru-RU" sz="1100" b="1" dirty="0" err="1">
                          <a:effectLst/>
                          <a:latin typeface="Montserrat regular" panose="00000500000000000000" pitchFamily="2" charset="-52"/>
                        </a:rPr>
                        <a:t>НОО</a:t>
                      </a:r>
                      <a:r>
                        <a:rPr lang="ru-RU" sz="1100" b="1" dirty="0">
                          <a:effectLst/>
                          <a:latin typeface="Montserrat regular" panose="00000500000000000000" pitchFamily="2" charset="-52"/>
                        </a:rPr>
                        <a:t>:</a:t>
                      </a:r>
                      <a:r>
                        <a:rPr lang="ru-RU" sz="1100" b="1" spc="-35" dirty="0">
                          <a:effectLst/>
                          <a:latin typeface="Montserrat regular" panose="00000500000000000000" pitchFamily="2" charset="-52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Montserrat regular" panose="00000500000000000000" pitchFamily="2" charset="-52"/>
                        </a:rPr>
                        <a:t>выпускник</a:t>
                      </a:r>
                      <a:r>
                        <a:rPr lang="ru-RU" sz="1100" b="1" spc="-45" dirty="0">
                          <a:effectLst/>
                          <a:latin typeface="Montserrat regular" panose="00000500000000000000" pitchFamily="2" charset="-52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Montserrat regular" panose="00000500000000000000" pitchFamily="2" charset="-52"/>
                        </a:rPr>
                        <a:t>научится</a:t>
                      </a:r>
                      <a:r>
                        <a:rPr lang="ru-RU" sz="1100" b="1" spc="-35" dirty="0">
                          <a:effectLst/>
                          <a:latin typeface="Montserrat regular" panose="00000500000000000000" pitchFamily="2" charset="-52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Montserrat regular" panose="00000500000000000000" pitchFamily="2" charset="-52"/>
                        </a:rPr>
                        <a:t>/</a:t>
                      </a:r>
                      <a:r>
                        <a:rPr lang="ru-RU" sz="1100" b="1" spc="-20" dirty="0">
                          <a:effectLst/>
                          <a:latin typeface="Montserrat regular" panose="00000500000000000000" pitchFamily="2" charset="-52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Montserrat regular" panose="00000500000000000000" pitchFamily="2" charset="-52"/>
                        </a:rPr>
                        <a:t>получит </a:t>
                      </a:r>
                      <a:r>
                        <a:rPr lang="ru-RU" sz="1100" b="1" spc="-285" dirty="0">
                          <a:effectLst/>
                          <a:latin typeface="Montserrat regular" panose="00000500000000000000" pitchFamily="2" charset="-52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Montserrat regular" panose="00000500000000000000" pitchFamily="2" charset="-52"/>
                        </a:rPr>
                        <a:t>возможность</a:t>
                      </a:r>
                      <a:r>
                        <a:rPr lang="ru-RU" sz="1100" b="1" spc="-10" dirty="0">
                          <a:effectLst/>
                          <a:latin typeface="Montserrat regular" panose="00000500000000000000" pitchFamily="2" charset="-52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Montserrat regular" panose="00000500000000000000" pitchFamily="2" charset="-52"/>
                        </a:rPr>
                        <a:t>научиться</a:t>
                      </a:r>
                      <a:r>
                        <a:rPr lang="ru-RU" sz="1100" b="1" spc="-5" dirty="0">
                          <a:effectLst/>
                          <a:latin typeface="Montserrat regular" panose="00000500000000000000" pitchFamily="2" charset="-52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Montserrat regular" panose="00000500000000000000" pitchFamily="2" charset="-52"/>
                        </a:rPr>
                        <a:t>или</a:t>
                      </a:r>
                      <a:r>
                        <a:rPr lang="ru-RU" sz="1100" b="1" spc="-10" dirty="0">
                          <a:effectLst/>
                          <a:latin typeface="Montserrat regular" panose="00000500000000000000" pitchFamily="2" charset="-52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Montserrat regular" panose="00000500000000000000" pitchFamily="2" charset="-52"/>
                        </a:rPr>
                        <a:t>проверяемые требования</a:t>
                      </a:r>
                      <a:r>
                        <a:rPr lang="ru-RU" sz="1100" b="1" spc="-20" dirty="0">
                          <a:effectLst/>
                          <a:latin typeface="Montserrat regular" panose="00000500000000000000" pitchFamily="2" charset="-52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Montserrat regular" panose="00000500000000000000" pitchFamily="2" charset="-52"/>
                        </a:rPr>
                        <a:t>(умения)</a:t>
                      </a:r>
                      <a:r>
                        <a:rPr lang="ru-RU" sz="1100" b="1" spc="-25" dirty="0">
                          <a:effectLst/>
                          <a:latin typeface="Montserrat regular" panose="00000500000000000000" pitchFamily="2" charset="-52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Montserrat regular" panose="00000500000000000000" pitchFamily="2" charset="-52"/>
                        </a:rPr>
                        <a:t>в</a:t>
                      </a:r>
                      <a:r>
                        <a:rPr lang="ru-RU" sz="1100" b="1" spc="-30" dirty="0">
                          <a:effectLst/>
                          <a:latin typeface="Montserrat regular" panose="00000500000000000000" pitchFamily="2" charset="-52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Montserrat regular" panose="00000500000000000000" pitchFamily="2" charset="-52"/>
                        </a:rPr>
                        <a:t>соответствии</a:t>
                      </a:r>
                      <a:r>
                        <a:rPr lang="ru-RU" sz="1100" b="1" spc="-20" dirty="0">
                          <a:effectLst/>
                          <a:latin typeface="Montserrat regular" panose="00000500000000000000" pitchFamily="2" charset="-52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Montserrat regular" panose="00000500000000000000" pitchFamily="2" charset="-52"/>
                        </a:rPr>
                        <a:t>с</a:t>
                      </a:r>
                      <a:r>
                        <a:rPr lang="ru-RU" sz="1100" b="1" spc="-25" dirty="0">
                          <a:effectLst/>
                          <a:latin typeface="Montserrat regular" panose="00000500000000000000" pitchFamily="2" charset="-52"/>
                        </a:rPr>
                        <a:t> </a:t>
                      </a:r>
                      <a:r>
                        <a:rPr lang="ru-RU" sz="1100" b="1" dirty="0" err="1">
                          <a:effectLst/>
                          <a:latin typeface="Montserrat regular" panose="00000500000000000000" pitchFamily="2" charset="-52"/>
                        </a:rPr>
                        <a:t>ФГОС</a:t>
                      </a:r>
                      <a:endParaRPr lang="ru-RU" sz="1100" b="1" dirty="0">
                        <a:effectLst/>
                        <a:latin typeface="Montserrat regular" panose="00000500000000000000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842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regular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Классификация организмов. Принципы классификации. Одноклеточные и многоклеточные организмы. Умения определять понятия, создавать обобщения, устанавливать аналогии, классифицировать, самостоятельно выбирать основания и критерии для классификации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7689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regular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418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regular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Многообразие цветковых растений и их значение в природе и жизни человека. Роль бактерий в природе, жизни человека. Роль грибов в природе, жизни человека.  Формирование основ экологической грамотности: способности оценивать последствия деятельности человека в природе; способности выбирать целевые и смысловые установки в своих действиях и поступках по отношению к живой природе, здоровью своему и окружающих; осознания необходимости действий по сохранению биоразнообразия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01938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regular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Классификация организмов. Принципы классификации.  Умения определять понятия, создавать обобщения, устанавливать аналогии, классифицировать, самостоятельно выбирать основания и критерии для классификации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00827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regular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Царство Растения. Царство Бактерии. Царство Грибы. Умения определять понятия, создавать обобщения, устанавливать аналогии, классифицировать, самостоятельно выбирать основания и критерии для классификации. Смысловое чтение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47886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regular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Царство Растения. Царство Бактерии. Царство Грибы. Смысловое чтение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34473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regular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Царство Растения. Царство Грибы.  Умения устанавливать причинно-следственные связи, строить логическое рассуждение, умозаключение (индуктивное, дедуктивное и по аналогии) и делать выводы. Формирование первоначальных систематизированных представлений о биологических объектах, процессах, явлениях, закономерностях</a:t>
                      </a: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96186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regular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6944922"/>
                  </a:ext>
                </a:extLst>
              </a:tr>
              <a:tr h="1370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regular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Царство Растения. Умения создавать, применять и преобразовывать знаки и символы, модели и схемы для решения учебных и познавательных задач</a:t>
                      </a: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6710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regular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90879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regular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Царство Растения. Царство Бактерии. Царство Грибы. Умения устанавливать причинно-следственные связи, строить логическое рассуждение, умозаключение (индуктивное, дедуктивное и по аналогии) и делать выводы. Формирование системы научных знаний о живой природе, закономерностях ее развития, об исторически быстром сокращении биологического разнообразия в биосфере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16697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regular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Царство Растения. Царство Бактерии. Царство Грибы. Умения определять понятия, создавать обобщения, устанавливать аналогии, классифицировать, самостоятельно выбирать основания и критерии для классификации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96731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regular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Царство Растения. Формирование системы научных знаний о живой природе, закономерностях ее развития, об исторически быстром сокращении биологического разнообразия в биосфере в результате деятельности человека для развития современных естественнонаучных представлений о картине мира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83083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regular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971332"/>
                  </a:ext>
                </a:extLst>
              </a:tr>
            </a:tbl>
          </a:graphicData>
        </a:graphic>
      </p:graphicFrame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6AA098EB-00A5-4472-B92F-2DD914CD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620" y="292746"/>
            <a:ext cx="10728960" cy="594360"/>
          </a:xfrm>
        </p:spPr>
        <p:txBody>
          <a:bodyPr/>
          <a:lstStyle/>
          <a:p>
            <a:r>
              <a:rPr lang="ru-RU" dirty="0"/>
              <a:t>Требования (умения)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7C76AA-6D0E-4CD3-9B1A-CC40131B3E96}"/>
              </a:ext>
            </a:extLst>
          </p:cNvPr>
          <p:cNvSpPr txBox="1"/>
          <p:nvPr/>
        </p:nvSpPr>
        <p:spPr>
          <a:xfrm>
            <a:off x="10529878" y="32643"/>
            <a:ext cx="1662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Биология (</a:t>
            </a:r>
            <a:r>
              <a:rPr lang="ru-RU" sz="12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ЛП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), 7 класс</a:t>
            </a:r>
          </a:p>
        </p:txBody>
      </p:sp>
    </p:spTree>
    <p:extLst>
      <p:ext uri="{BB962C8B-B14F-4D97-AF65-F5344CB8AC3E}">
        <p14:creationId xmlns:p14="http://schemas.microsoft.com/office/powerpoint/2010/main" val="12237324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8362281" cy="444387"/>
          </a:xfrm>
        </p:spPr>
        <p:txBody>
          <a:bodyPr>
            <a:noAutofit/>
          </a:bodyPr>
          <a:lstStyle/>
          <a:p>
            <a:r>
              <a:rPr lang="ru-RU" sz="2000" dirty="0"/>
              <a:t>Изменение доли участников по качеству знаний («4»+«5») по результатам ВПР в  2021-202</a:t>
            </a:r>
            <a:r>
              <a:rPr lang="en-US" sz="2000" dirty="0"/>
              <a:t>4</a:t>
            </a:r>
            <a:r>
              <a:rPr lang="ru-RU" sz="2000" dirty="0"/>
              <a:t> гг.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B778A58D-E6E9-4DE1-8D27-8FDCACC32A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7651508"/>
              </p:ext>
            </p:extLst>
          </p:nvPr>
        </p:nvGraphicFramePr>
        <p:xfrm>
          <a:off x="98854" y="719667"/>
          <a:ext cx="11986054" cy="303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8FAA810D-E1F2-4CF0-9CEE-B6A9C74CD0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6387635"/>
              </p:ext>
            </p:extLst>
          </p:nvPr>
        </p:nvGraphicFramePr>
        <p:xfrm>
          <a:off x="0" y="3656001"/>
          <a:ext cx="11986054" cy="303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5146FFE-751F-40EC-AF7D-FAA3032AEE53}"/>
              </a:ext>
            </a:extLst>
          </p:cNvPr>
          <p:cNvSpPr txBox="1"/>
          <p:nvPr/>
        </p:nvSpPr>
        <p:spPr>
          <a:xfrm>
            <a:off x="10529878" y="32643"/>
            <a:ext cx="1662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Биология (</a:t>
            </a:r>
            <a:r>
              <a:rPr lang="ru-RU" sz="12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ЛП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), 7 класс</a:t>
            </a:r>
          </a:p>
        </p:txBody>
      </p:sp>
    </p:spTree>
    <p:extLst>
      <p:ext uri="{BB962C8B-B14F-4D97-AF65-F5344CB8AC3E}">
        <p14:creationId xmlns:p14="http://schemas.microsoft.com/office/powerpoint/2010/main" val="15695279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300365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Достижение планируемых результатов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DC35874-62BF-4D4F-AC73-5604ABA8AB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5956337"/>
              </p:ext>
            </p:extLst>
          </p:nvPr>
        </p:nvGraphicFramePr>
        <p:xfrm>
          <a:off x="409575" y="723900"/>
          <a:ext cx="11363325" cy="539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24746DC-6D51-48FE-8696-5F0A72E1476D}"/>
              </a:ext>
            </a:extLst>
          </p:cNvPr>
          <p:cNvSpPr txBox="1"/>
          <p:nvPr/>
        </p:nvSpPr>
        <p:spPr>
          <a:xfrm>
            <a:off x="9597339" y="5999520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лучше общероссийского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90D271-C629-4ADF-8943-37A49A4D5ED3}"/>
              </a:ext>
            </a:extLst>
          </p:cNvPr>
          <p:cNvSpPr txBox="1"/>
          <p:nvPr/>
        </p:nvSpPr>
        <p:spPr>
          <a:xfrm>
            <a:off x="9597339" y="6253345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выше 80%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D48567-4EC9-43E0-B87B-7C7AEB86AA00}"/>
              </a:ext>
            </a:extLst>
          </p:cNvPr>
          <p:cNvSpPr txBox="1"/>
          <p:nvPr/>
        </p:nvSpPr>
        <p:spPr>
          <a:xfrm>
            <a:off x="9597337" y="6546819"/>
            <a:ext cx="243162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 самый  низкий % выполнения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317570-9DA7-45C8-95C0-FC8B34A1C001}"/>
              </a:ext>
            </a:extLst>
          </p:cNvPr>
          <p:cNvSpPr txBox="1"/>
          <p:nvPr/>
        </p:nvSpPr>
        <p:spPr>
          <a:xfrm>
            <a:off x="9267841" y="6340614"/>
            <a:ext cx="329501" cy="17814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DBF8BB-E2A5-4BC6-A512-B2C88FF1140D}"/>
              </a:ext>
            </a:extLst>
          </p:cNvPr>
          <p:cNvSpPr txBox="1"/>
          <p:nvPr/>
        </p:nvSpPr>
        <p:spPr>
          <a:xfrm>
            <a:off x="9269763" y="6588111"/>
            <a:ext cx="327574" cy="1944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7FE6DA13-B5DC-473A-AEFF-6B242BFB4357}"/>
              </a:ext>
            </a:extLst>
          </p:cNvPr>
          <p:cNvSpPr txBox="1"/>
          <p:nvPr/>
        </p:nvSpPr>
        <p:spPr>
          <a:xfrm>
            <a:off x="9267835" y="6077441"/>
            <a:ext cx="329512" cy="19444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222E15-B064-4559-90D8-C9BF25ECAD07}"/>
              </a:ext>
            </a:extLst>
          </p:cNvPr>
          <p:cNvSpPr txBox="1"/>
          <p:nvPr/>
        </p:nvSpPr>
        <p:spPr>
          <a:xfrm>
            <a:off x="10529878" y="32643"/>
            <a:ext cx="1662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Биология (</a:t>
            </a:r>
            <a:r>
              <a:rPr lang="ru-RU" sz="12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ЛП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), 7 класс</a:t>
            </a:r>
          </a:p>
        </p:txBody>
      </p:sp>
    </p:spTree>
    <p:extLst>
      <p:ext uri="{BB962C8B-B14F-4D97-AF65-F5344CB8AC3E}">
        <p14:creationId xmlns:p14="http://schemas.microsoft.com/office/powerpoint/2010/main" val="3703625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0F7D01D-7223-435B-A3CF-762E77D525DC}"/>
              </a:ext>
            </a:extLst>
          </p:cNvPr>
          <p:cNvSpPr txBox="1">
            <a:spLocks/>
          </p:cNvSpPr>
          <p:nvPr/>
        </p:nvSpPr>
        <p:spPr>
          <a:xfrm>
            <a:off x="3490686" y="290710"/>
            <a:ext cx="3116580" cy="594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Описание работы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452794E-3ABB-4847-9459-CB69FDB4776B}"/>
              </a:ext>
            </a:extLst>
          </p:cNvPr>
          <p:cNvSpPr/>
          <p:nvPr/>
        </p:nvSpPr>
        <p:spPr>
          <a:xfrm>
            <a:off x="108739" y="2341046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1</a:t>
            </a:r>
            <a:r>
              <a:rPr lang="ru-RU" dirty="0">
                <a:solidFill>
                  <a:sysClr val="windowText" lastClr="000000"/>
                </a:solidFill>
              </a:rPr>
              <a:t>4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ru-RU" dirty="0">
                <a:solidFill>
                  <a:sysClr val="windowText" lastClr="000000"/>
                </a:solidFill>
              </a:rPr>
              <a:t>заданий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4BA2786-3DFF-41D6-A840-04D3ABEAA725}"/>
              </a:ext>
            </a:extLst>
          </p:cNvPr>
          <p:cNvSpPr/>
          <p:nvPr/>
        </p:nvSpPr>
        <p:spPr>
          <a:xfrm>
            <a:off x="1939188" y="2341046"/>
            <a:ext cx="2738519" cy="1518852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Все задания относятся к  базовому уровню сложности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E1EAEA2-B72C-4122-8C12-CC36DD7CF02D}"/>
              </a:ext>
            </a:extLst>
          </p:cNvPr>
          <p:cNvSpPr/>
          <p:nvPr/>
        </p:nvSpPr>
        <p:spPr>
          <a:xfrm>
            <a:off x="113682" y="5200288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Работа состоит из одной части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31FB0FC-E027-4013-AD37-A9F2A0F8AB8A}"/>
              </a:ext>
            </a:extLst>
          </p:cNvPr>
          <p:cNvSpPr/>
          <p:nvPr/>
        </p:nvSpPr>
        <p:spPr>
          <a:xfrm>
            <a:off x="3499024" y="5211048"/>
            <a:ext cx="8346230" cy="1273642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Задания 1, 2, 6, 7, 8, 9, 11, 14 - запись развернутого ответа. </a:t>
            </a:r>
          </a:p>
          <a:p>
            <a:r>
              <a:rPr lang="ru-RU" dirty="0">
                <a:solidFill>
                  <a:schemeClr val="tx1"/>
                </a:solidFill>
              </a:rPr>
              <a:t>Задания 2: 3, 4, 5, 10, 12, 13 - запись краткого ответа в  виде слова (сочетания слов).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0E5816E-2110-4725-BDF8-B4AAAD3DAE81}"/>
              </a:ext>
            </a:extLst>
          </p:cNvPr>
          <p:cNvSpPr/>
          <p:nvPr/>
        </p:nvSpPr>
        <p:spPr>
          <a:xfrm>
            <a:off x="5048976" y="3265538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минимальный балл за работу - </a:t>
            </a:r>
            <a:r>
              <a:rPr lang="ru-RU" b="1" dirty="0">
                <a:solidFill>
                  <a:sysClr val="windowText" lastClr="000000"/>
                </a:solidFill>
              </a:rPr>
              <a:t>22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EC46491-BD9C-4F30-ABB8-8D06FC9DB66F}"/>
              </a:ext>
            </a:extLst>
          </p:cNvPr>
          <p:cNvSpPr/>
          <p:nvPr/>
        </p:nvSpPr>
        <p:spPr>
          <a:xfrm>
            <a:off x="5048976" y="2351806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максимальный балл за работу -  </a:t>
            </a:r>
            <a:r>
              <a:rPr lang="ru-RU" b="1" dirty="0">
                <a:solidFill>
                  <a:sysClr val="windowText" lastClr="000000"/>
                </a:solidFill>
              </a:rPr>
              <a:t>47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BD5BEBA-741E-4EA2-8876-EB92469EB874}"/>
              </a:ext>
            </a:extLst>
          </p:cNvPr>
          <p:cNvSpPr/>
          <p:nvPr/>
        </p:nvSpPr>
        <p:spPr>
          <a:xfrm>
            <a:off x="8207221" y="1422511"/>
            <a:ext cx="3525107" cy="807308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Перевод первичных баллов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в  отметки по пятибалльной шкале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7506DA7C-50E6-4EB1-B291-D46D754086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193644"/>
              </p:ext>
            </p:extLst>
          </p:nvPr>
        </p:nvGraphicFramePr>
        <p:xfrm>
          <a:off x="7953375" y="2389325"/>
          <a:ext cx="4002735" cy="1715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6814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705455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  <a:gridCol w="673488">
                  <a:extLst>
                    <a:ext uri="{9D8B030D-6E8A-4147-A177-3AD203B41FA5}">
                      <a16:colId xmlns:a16="http://schemas.microsoft.com/office/drawing/2014/main" val="1410754882"/>
                    </a:ext>
                  </a:extLst>
                </a:gridCol>
                <a:gridCol w="664134">
                  <a:extLst>
                    <a:ext uri="{9D8B030D-6E8A-4147-A177-3AD203B41FA5}">
                      <a16:colId xmlns:a16="http://schemas.microsoft.com/office/drawing/2014/main" val="3208314456"/>
                    </a:ext>
                  </a:extLst>
                </a:gridCol>
                <a:gridCol w="682844">
                  <a:extLst>
                    <a:ext uri="{9D8B030D-6E8A-4147-A177-3AD203B41FA5}">
                      <a16:colId xmlns:a16="http://schemas.microsoft.com/office/drawing/2014/main" val="4101601159"/>
                    </a:ext>
                  </a:extLst>
                </a:gridCol>
              </a:tblGrid>
              <a:tr h="7779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Отметка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«2»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«3»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«4»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«5»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93795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Первичные баллы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0-21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22-31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32-41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42-47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</a:tbl>
          </a:graphicData>
        </a:graphic>
      </p:graphicFrame>
      <p:pic>
        <p:nvPicPr>
          <p:cNvPr id="17" name="Рисунок 16" descr="Часы">
            <a:extLst>
              <a:ext uri="{FF2B5EF4-FFF2-40B4-BE49-F238E27FC236}">
                <a16:creationId xmlns:a16="http://schemas.microsoft.com/office/drawing/2014/main" id="{305C066C-516A-49B0-B9CF-8A7285CF7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612" y="3966678"/>
            <a:ext cx="1233610" cy="1233610"/>
          </a:xfrm>
          <a:prstGeom prst="rect">
            <a:avLst/>
          </a:prstGeom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17BD4829-F0EE-426E-95EF-C14D905F9713}"/>
              </a:ext>
            </a:extLst>
          </p:cNvPr>
          <p:cNvSpPr/>
          <p:nvPr/>
        </p:nvSpPr>
        <p:spPr>
          <a:xfrm>
            <a:off x="2051226" y="5211048"/>
            <a:ext cx="1216630" cy="1518852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90 минут</a:t>
            </a:r>
          </a:p>
        </p:txBody>
      </p:sp>
      <p:pic>
        <p:nvPicPr>
          <p:cNvPr id="20" name="Рисунок 19" descr="Документ">
            <a:extLst>
              <a:ext uri="{FF2B5EF4-FFF2-40B4-BE49-F238E27FC236}">
                <a16:creationId xmlns:a16="http://schemas.microsoft.com/office/drawing/2014/main" id="{0627694F-307C-4CA3-BF8D-9B63DD6F6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475" y="1125928"/>
            <a:ext cx="1139034" cy="1139034"/>
          </a:xfrm>
          <a:prstGeom prst="rect">
            <a:avLst/>
          </a:prstGeom>
        </p:spPr>
      </p:pic>
      <p:pic>
        <p:nvPicPr>
          <p:cNvPr id="21" name="Рисунок 20" descr="Поделиться">
            <a:extLst>
              <a:ext uri="{FF2B5EF4-FFF2-40B4-BE49-F238E27FC236}">
                <a16:creationId xmlns:a16="http://schemas.microsoft.com/office/drawing/2014/main" id="{F8F9697D-AED4-4A45-A862-D48E11A392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64744" y="208110"/>
            <a:ext cx="1054895" cy="105489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8BC0C57-3486-4ACA-AEC0-FD7C66ED6619}"/>
              </a:ext>
            </a:extLst>
          </p:cNvPr>
          <p:cNvSpPr txBox="1"/>
          <p:nvPr/>
        </p:nvSpPr>
        <p:spPr>
          <a:xfrm>
            <a:off x="10597333" y="13711"/>
            <a:ext cx="15946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Русский язык, 7 класс</a:t>
            </a:r>
          </a:p>
        </p:txBody>
      </p:sp>
    </p:spTree>
    <p:extLst>
      <p:ext uri="{BB962C8B-B14F-4D97-AF65-F5344CB8AC3E}">
        <p14:creationId xmlns:p14="http://schemas.microsoft.com/office/powerpoint/2010/main" val="68446794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Распределение участников по отметкам, %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FFA6CE0-D724-4244-B21F-300A8875D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662159"/>
              </p:ext>
            </p:extLst>
          </p:nvPr>
        </p:nvGraphicFramePr>
        <p:xfrm>
          <a:off x="139546" y="2952750"/>
          <a:ext cx="3756179" cy="952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2229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</a:tblGrid>
              <a:tr h="2963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Количество участников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 класс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Россия (вся выборка)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540602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Приморский край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6008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9007028"/>
                  </a:ext>
                </a:extLst>
              </a:tr>
            </a:tbl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4478881-B93D-411D-81FB-2A5AB84EA5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0905697"/>
              </p:ext>
            </p:extLst>
          </p:nvPr>
        </p:nvGraphicFramePr>
        <p:xfrm>
          <a:off x="4095749" y="723900"/>
          <a:ext cx="7677151" cy="56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E7EA369-5C5E-4D3C-847A-813B552E8363}"/>
              </a:ext>
            </a:extLst>
          </p:cNvPr>
          <p:cNvSpPr txBox="1"/>
          <p:nvPr/>
        </p:nvSpPr>
        <p:spPr>
          <a:xfrm>
            <a:off x="10529878" y="32643"/>
            <a:ext cx="1662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Биология (</a:t>
            </a:r>
            <a:r>
              <a:rPr lang="ru-RU" sz="12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ЛП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), 7 класс</a:t>
            </a:r>
          </a:p>
        </p:txBody>
      </p:sp>
    </p:spTree>
    <p:extLst>
      <p:ext uri="{BB962C8B-B14F-4D97-AF65-F5344CB8AC3E}">
        <p14:creationId xmlns:p14="http://schemas.microsoft.com/office/powerpoint/2010/main" val="152069087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Распределение первичных баллов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8A7017B7-19EA-4F59-A353-2E4DF65C42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8622000"/>
              </p:ext>
            </p:extLst>
          </p:nvPr>
        </p:nvGraphicFramePr>
        <p:xfrm>
          <a:off x="504189" y="723900"/>
          <a:ext cx="11449686" cy="5500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авая фигурная скобка 1">
            <a:extLst>
              <a:ext uri="{FF2B5EF4-FFF2-40B4-BE49-F238E27FC236}">
                <a16:creationId xmlns:a16="http://schemas.microsoft.com/office/drawing/2014/main" id="{885D3207-DFA3-456F-9CC9-C9F82E22EC16}"/>
              </a:ext>
            </a:extLst>
          </p:cNvPr>
          <p:cNvSpPr/>
          <p:nvPr/>
        </p:nvSpPr>
        <p:spPr>
          <a:xfrm rot="5400000">
            <a:off x="5848331" y="5042009"/>
            <a:ext cx="342931" cy="2272848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фигурная скобка 4">
            <a:extLst>
              <a:ext uri="{FF2B5EF4-FFF2-40B4-BE49-F238E27FC236}">
                <a16:creationId xmlns:a16="http://schemas.microsoft.com/office/drawing/2014/main" id="{F8FD364E-D3CE-4ECD-9508-A8EFF0C91621}"/>
              </a:ext>
            </a:extLst>
          </p:cNvPr>
          <p:cNvSpPr/>
          <p:nvPr/>
        </p:nvSpPr>
        <p:spPr>
          <a:xfrm rot="5400000">
            <a:off x="10389980" y="4983516"/>
            <a:ext cx="381250" cy="2399005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id="{5C1F372C-0DBD-48C2-9221-45F17602B6DB}"/>
              </a:ext>
            </a:extLst>
          </p:cNvPr>
          <p:cNvSpPr/>
          <p:nvPr/>
        </p:nvSpPr>
        <p:spPr>
          <a:xfrm rot="5400000">
            <a:off x="8125250" y="5206610"/>
            <a:ext cx="369332" cy="1964731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фигурная скобка 7">
            <a:extLst>
              <a:ext uri="{FF2B5EF4-FFF2-40B4-BE49-F238E27FC236}">
                <a16:creationId xmlns:a16="http://schemas.microsoft.com/office/drawing/2014/main" id="{D70BC413-238B-4C4C-8FFF-2C59AF79E197}"/>
              </a:ext>
            </a:extLst>
          </p:cNvPr>
          <p:cNvSpPr/>
          <p:nvPr/>
        </p:nvSpPr>
        <p:spPr>
          <a:xfrm rot="5400000">
            <a:off x="2800566" y="4384724"/>
            <a:ext cx="263080" cy="3559874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8123AB-B78E-4DA2-BDCE-A3E5D1AA0A7F}"/>
              </a:ext>
            </a:extLst>
          </p:cNvPr>
          <p:cNvSpPr txBox="1"/>
          <p:nvPr/>
        </p:nvSpPr>
        <p:spPr>
          <a:xfrm>
            <a:off x="2655881" y="6363881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«2»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9A4B10-EDC8-4B6C-B931-CFE0CD0F7742}"/>
              </a:ext>
            </a:extLst>
          </p:cNvPr>
          <p:cNvSpPr txBox="1"/>
          <p:nvPr/>
        </p:nvSpPr>
        <p:spPr>
          <a:xfrm>
            <a:off x="5017245" y="6299199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«3»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3DB121-766F-449C-8C9C-B4822E7A55FA}"/>
              </a:ext>
            </a:extLst>
          </p:cNvPr>
          <p:cNvSpPr txBox="1"/>
          <p:nvPr/>
        </p:nvSpPr>
        <p:spPr>
          <a:xfrm>
            <a:off x="8133171" y="6349898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«4»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EBAF2E-4AA9-4C74-BBAF-884860710CE4}"/>
              </a:ext>
            </a:extLst>
          </p:cNvPr>
          <p:cNvSpPr txBox="1"/>
          <p:nvPr/>
        </p:nvSpPr>
        <p:spPr>
          <a:xfrm>
            <a:off x="10645394" y="6296201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«5»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829655-DB68-4119-9D59-46F4C0E9F353}"/>
              </a:ext>
            </a:extLst>
          </p:cNvPr>
          <p:cNvSpPr txBox="1"/>
          <p:nvPr/>
        </p:nvSpPr>
        <p:spPr>
          <a:xfrm>
            <a:off x="10529878" y="32643"/>
            <a:ext cx="1662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Биология (</a:t>
            </a:r>
            <a:r>
              <a:rPr lang="ru-RU" sz="12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ЛП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), 7 класс</a:t>
            </a:r>
          </a:p>
        </p:txBody>
      </p:sp>
    </p:spTree>
    <p:extLst>
      <p:ext uri="{BB962C8B-B14F-4D97-AF65-F5344CB8AC3E}">
        <p14:creationId xmlns:p14="http://schemas.microsoft.com/office/powerpoint/2010/main" val="8584728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Выполнение заданий группами участников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99A6CDC-6674-47D3-86F1-B3479447F6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2414851"/>
              </p:ext>
            </p:extLst>
          </p:nvPr>
        </p:nvGraphicFramePr>
        <p:xfrm>
          <a:off x="831850" y="900641"/>
          <a:ext cx="10902950" cy="5742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0C36211-E4D7-4E98-8D1A-FDCC630F6C19}"/>
              </a:ext>
            </a:extLst>
          </p:cNvPr>
          <p:cNvSpPr txBox="1"/>
          <p:nvPr/>
        </p:nvSpPr>
        <p:spPr>
          <a:xfrm>
            <a:off x="10529878" y="32643"/>
            <a:ext cx="1662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Биология (</a:t>
            </a:r>
            <a:r>
              <a:rPr lang="ru-RU" sz="12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ЛП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), 7 класс</a:t>
            </a:r>
          </a:p>
        </p:txBody>
      </p:sp>
    </p:spTree>
    <p:extLst>
      <p:ext uri="{BB962C8B-B14F-4D97-AF65-F5344CB8AC3E}">
        <p14:creationId xmlns:p14="http://schemas.microsoft.com/office/powerpoint/2010/main" val="11376371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967" y="288781"/>
            <a:ext cx="8032767" cy="509260"/>
          </a:xfrm>
        </p:spPr>
        <p:txBody>
          <a:bodyPr>
            <a:normAutofit fontScale="90000"/>
          </a:bodyPr>
          <a:lstStyle/>
          <a:p>
            <a:r>
              <a:rPr lang="ru-RU" dirty="0"/>
              <a:t>Сравнение отметок за работу с отметками по журналу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Диаграмма 3">
                <a:extLst>
                  <a:ext uri="{FF2B5EF4-FFF2-40B4-BE49-F238E27FC236}">
                    <a16:creationId xmlns:a16="http://schemas.microsoft.com/office/drawing/2014/main" id="{E541AEF0-FC4E-4752-AF87-C8D81AB6F3F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995847803"/>
                  </p:ext>
                </p:extLst>
              </p:nvPr>
            </p:nvGraphicFramePr>
            <p:xfrm>
              <a:off x="1904300" y="1283619"/>
              <a:ext cx="8200613" cy="429076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Диаграмма 3">
                <a:extLst>
                  <a:ext uri="{FF2B5EF4-FFF2-40B4-BE49-F238E27FC236}">
                    <a16:creationId xmlns:a16="http://schemas.microsoft.com/office/drawing/2014/main" id="{E541AEF0-FC4E-4752-AF87-C8D81AB6F3F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04300" y="1283619"/>
                <a:ext cx="8200613" cy="4290761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AF7C521-C122-4E98-9C85-ACDDBC42A68C}"/>
              </a:ext>
            </a:extLst>
          </p:cNvPr>
          <p:cNvSpPr txBox="1"/>
          <p:nvPr/>
        </p:nvSpPr>
        <p:spPr>
          <a:xfrm>
            <a:off x="10529878" y="32643"/>
            <a:ext cx="1662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Биология (</a:t>
            </a:r>
            <a:r>
              <a:rPr lang="ru-RU" sz="12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ЛП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), 7 класс</a:t>
            </a:r>
          </a:p>
        </p:txBody>
      </p:sp>
    </p:spTree>
    <p:extLst>
      <p:ext uri="{BB962C8B-B14F-4D97-AF65-F5344CB8AC3E}">
        <p14:creationId xmlns:p14="http://schemas.microsoft.com/office/powerpoint/2010/main" val="204619279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FA4C46F-5D12-76B5-8BC8-F8B04389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870" y="297181"/>
            <a:ext cx="10728960" cy="594360"/>
          </a:xfrm>
        </p:spPr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id="{C43E84AE-2FC9-4608-BADC-F993BE74A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84" y="1237507"/>
            <a:ext cx="11467694" cy="5323312"/>
          </a:xfrm>
        </p:spPr>
        <p:txBody>
          <a:bodyPr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/>
              <a:t>В ВПР по биологии в 7 классах приняло участие </a:t>
            </a:r>
            <a:r>
              <a:rPr lang="ru-RU" sz="2800" b="1" dirty="0"/>
              <a:t>6</a:t>
            </a:r>
            <a:r>
              <a:rPr lang="en-US" sz="2800" b="1" dirty="0"/>
              <a:t>008</a:t>
            </a:r>
            <a:r>
              <a:rPr lang="ru-RU" sz="2800" dirty="0"/>
              <a:t> человек.</a:t>
            </a:r>
          </a:p>
          <a:p>
            <a:endParaRPr lang="ru-RU" sz="2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/>
              <a:t>Не справились с  работой (получили «2») </a:t>
            </a:r>
            <a:r>
              <a:rPr lang="en-US" sz="2800" b="1" dirty="0"/>
              <a:t>407</a:t>
            </a:r>
            <a:r>
              <a:rPr lang="ru-RU" sz="2800" dirty="0"/>
              <a:t> участника (</a:t>
            </a:r>
            <a:r>
              <a:rPr lang="en-US" sz="2800" b="1" dirty="0"/>
              <a:t>6</a:t>
            </a:r>
            <a:r>
              <a:rPr lang="ru-RU" sz="2800" b="1" dirty="0"/>
              <a:t>,7</a:t>
            </a:r>
            <a:r>
              <a:rPr lang="en-US" sz="2800" b="1" dirty="0"/>
              <a:t>7</a:t>
            </a:r>
            <a:r>
              <a:rPr lang="ru-RU" sz="2800" dirty="0"/>
              <a:t>%).</a:t>
            </a:r>
          </a:p>
          <a:p>
            <a:endParaRPr lang="ru-RU" sz="2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/>
              <a:t> </a:t>
            </a:r>
            <a:r>
              <a:rPr lang="en-US" sz="2800" b="1" dirty="0"/>
              <a:t>46,6</a:t>
            </a:r>
            <a:r>
              <a:rPr lang="ru-RU" sz="2800" dirty="0"/>
              <a:t>% участников показали качество знаний (получили «4» и «5»)   процессе выполнения работы.</a:t>
            </a:r>
          </a:p>
          <a:p>
            <a:endParaRPr lang="ru-RU" sz="2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/>
              <a:t>Наибольшую сложность при выполнении работы вызвали </a:t>
            </a:r>
            <a:r>
              <a:rPr lang="ru-RU" sz="2800"/>
              <a:t>задания  </a:t>
            </a:r>
            <a:r>
              <a:rPr lang="ru-RU" sz="2800" b="1"/>
              <a:t>1.2</a:t>
            </a:r>
            <a:r>
              <a:rPr lang="ru-RU" sz="2800" b="1" dirty="0"/>
              <a:t>, 7.2, 8, 9, 10.2.</a:t>
            </a:r>
            <a:endParaRPr lang="ru-RU" sz="2800" dirty="0"/>
          </a:p>
          <a:p>
            <a:endParaRPr lang="ru-RU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C7988D-01A9-4828-9307-DD93F91E97D1}"/>
              </a:ext>
            </a:extLst>
          </p:cNvPr>
          <p:cNvSpPr txBox="1"/>
          <p:nvPr/>
        </p:nvSpPr>
        <p:spPr>
          <a:xfrm>
            <a:off x="10529878" y="32643"/>
            <a:ext cx="1662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Биология (</a:t>
            </a:r>
            <a:r>
              <a:rPr lang="ru-RU" sz="12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ЛП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), 7 класс</a:t>
            </a:r>
          </a:p>
        </p:txBody>
      </p:sp>
    </p:spTree>
    <p:extLst>
      <p:ext uri="{BB962C8B-B14F-4D97-AF65-F5344CB8AC3E}">
        <p14:creationId xmlns:p14="http://schemas.microsoft.com/office/powerpoint/2010/main" val="12245714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E7192A1F-275E-951D-1242-8D6271F06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857" y="1993557"/>
            <a:ext cx="10068285" cy="4740464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>
                <a:latin typeface="+mn-lt"/>
              </a:rPr>
              <a:t>Основные результаты </a:t>
            </a:r>
          </a:p>
          <a:p>
            <a:pPr algn="ctr"/>
            <a:r>
              <a:rPr lang="ru-RU" sz="6600" b="1" dirty="0">
                <a:latin typeface="+mn-lt"/>
              </a:rPr>
              <a:t>по биологии  (концентрической)</a:t>
            </a:r>
          </a:p>
        </p:txBody>
      </p:sp>
    </p:spTree>
    <p:extLst>
      <p:ext uri="{BB962C8B-B14F-4D97-AF65-F5344CB8AC3E}">
        <p14:creationId xmlns:p14="http://schemas.microsoft.com/office/powerpoint/2010/main" val="82138729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0F7D01D-7223-435B-A3CF-762E77D525DC}"/>
              </a:ext>
            </a:extLst>
          </p:cNvPr>
          <p:cNvSpPr txBox="1">
            <a:spLocks/>
          </p:cNvSpPr>
          <p:nvPr/>
        </p:nvSpPr>
        <p:spPr>
          <a:xfrm>
            <a:off x="3490686" y="290710"/>
            <a:ext cx="3116580" cy="594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Описание работы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452794E-3ABB-4847-9459-CB69FDB4776B}"/>
              </a:ext>
            </a:extLst>
          </p:cNvPr>
          <p:cNvSpPr/>
          <p:nvPr/>
        </p:nvSpPr>
        <p:spPr>
          <a:xfrm>
            <a:off x="108739" y="2046701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1</a:t>
            </a:r>
            <a:r>
              <a:rPr lang="ru-RU" dirty="0">
                <a:solidFill>
                  <a:sysClr val="windowText" lastClr="000000"/>
                </a:solidFill>
              </a:rPr>
              <a:t>0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ru-RU" dirty="0">
                <a:solidFill>
                  <a:sysClr val="windowText" lastClr="000000"/>
                </a:solidFill>
              </a:rPr>
              <a:t>заданий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4BA2786-3DFF-41D6-A840-04D3ABEAA725}"/>
              </a:ext>
            </a:extLst>
          </p:cNvPr>
          <p:cNvSpPr/>
          <p:nvPr/>
        </p:nvSpPr>
        <p:spPr>
          <a:xfrm>
            <a:off x="1939188" y="2046701"/>
            <a:ext cx="2883243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8 заданий базового уровня сложности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E1EAEA2-B72C-4122-8C12-CC36DD7CF02D}"/>
              </a:ext>
            </a:extLst>
          </p:cNvPr>
          <p:cNvSpPr/>
          <p:nvPr/>
        </p:nvSpPr>
        <p:spPr>
          <a:xfrm>
            <a:off x="113682" y="5073148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Работа состоит из одной части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31FB0FC-E027-4013-AD37-A9F2A0F8AB8A}"/>
              </a:ext>
            </a:extLst>
          </p:cNvPr>
          <p:cNvSpPr/>
          <p:nvPr/>
        </p:nvSpPr>
        <p:spPr>
          <a:xfrm>
            <a:off x="3490686" y="5048439"/>
            <a:ext cx="8490656" cy="1518851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</a:rPr>
              <a:t>Задания 1, 5.1, 6.1, 9.1, 10.1 требуют краткого ответа в виде одной цифры.</a:t>
            </a:r>
          </a:p>
          <a:p>
            <a:r>
              <a:rPr lang="ru-RU" sz="1600" dirty="0">
                <a:solidFill>
                  <a:schemeClr val="tx1"/>
                </a:solidFill>
              </a:rPr>
              <a:t>Задания 2, 3.1, 4.1, 7.1, 8.1 требуют краткого ответа в виде последовательности цифр. Задания 5.2, 8.2 требуют краткого ответа в виде одного или нескольких слов. </a:t>
            </a:r>
          </a:p>
          <a:p>
            <a:r>
              <a:rPr lang="ru-RU" sz="1600" dirty="0">
                <a:solidFill>
                  <a:schemeClr val="tx1"/>
                </a:solidFill>
              </a:rPr>
              <a:t>Задание 9.2 требует краткого ответа в виде числа. </a:t>
            </a:r>
          </a:p>
          <a:p>
            <a:r>
              <a:rPr lang="ru-RU" sz="1600" dirty="0">
                <a:solidFill>
                  <a:schemeClr val="tx1"/>
                </a:solidFill>
              </a:rPr>
              <a:t>Задания 3.2, 4.2, 6.2, 7.2, 9.3, 10.2 требуют записи развернутого ответа ограниченного объема. 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0E5816E-2110-4725-BDF8-B4AAAD3DAE81}"/>
              </a:ext>
            </a:extLst>
          </p:cNvPr>
          <p:cNvSpPr/>
          <p:nvPr/>
        </p:nvSpPr>
        <p:spPr>
          <a:xfrm>
            <a:off x="5048976" y="2971193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минимальный балл за работу - </a:t>
            </a:r>
            <a:r>
              <a:rPr lang="ru-RU" b="1" dirty="0">
                <a:solidFill>
                  <a:sysClr val="windowText" lastClr="000000"/>
                </a:solidFill>
              </a:rPr>
              <a:t>10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EC46491-BD9C-4F30-ABB8-8D06FC9DB66F}"/>
              </a:ext>
            </a:extLst>
          </p:cNvPr>
          <p:cNvSpPr/>
          <p:nvPr/>
        </p:nvSpPr>
        <p:spPr>
          <a:xfrm>
            <a:off x="5048976" y="2057461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максимальный балл за работу -  </a:t>
            </a:r>
            <a:r>
              <a:rPr lang="ru-RU" b="1" dirty="0">
                <a:solidFill>
                  <a:sysClr val="windowText" lastClr="000000"/>
                </a:solidFill>
              </a:rPr>
              <a:t>29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EEB01CB-1853-44FF-B0DC-3ADB00B795AF}"/>
              </a:ext>
            </a:extLst>
          </p:cNvPr>
          <p:cNvSpPr/>
          <p:nvPr/>
        </p:nvSpPr>
        <p:spPr>
          <a:xfrm>
            <a:off x="1939187" y="2971193"/>
            <a:ext cx="2883243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2 задания повышенного уровня сложности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BD5BEBA-741E-4EA2-8876-EB92469EB874}"/>
              </a:ext>
            </a:extLst>
          </p:cNvPr>
          <p:cNvSpPr/>
          <p:nvPr/>
        </p:nvSpPr>
        <p:spPr>
          <a:xfrm>
            <a:off x="8207221" y="1422511"/>
            <a:ext cx="3525107" cy="807308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Перевод первичных баллов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в  отметки по пятибалльной шкале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7506DA7C-50E6-4EB1-B291-D46D754086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703418"/>
              </p:ext>
            </p:extLst>
          </p:nvPr>
        </p:nvGraphicFramePr>
        <p:xfrm>
          <a:off x="7953375" y="2389325"/>
          <a:ext cx="4002735" cy="15634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6814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705455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  <a:gridCol w="673488">
                  <a:extLst>
                    <a:ext uri="{9D8B030D-6E8A-4147-A177-3AD203B41FA5}">
                      <a16:colId xmlns:a16="http://schemas.microsoft.com/office/drawing/2014/main" val="1410754882"/>
                    </a:ext>
                  </a:extLst>
                </a:gridCol>
                <a:gridCol w="664134">
                  <a:extLst>
                    <a:ext uri="{9D8B030D-6E8A-4147-A177-3AD203B41FA5}">
                      <a16:colId xmlns:a16="http://schemas.microsoft.com/office/drawing/2014/main" val="3208314456"/>
                    </a:ext>
                  </a:extLst>
                </a:gridCol>
                <a:gridCol w="682844">
                  <a:extLst>
                    <a:ext uri="{9D8B030D-6E8A-4147-A177-3AD203B41FA5}">
                      <a16:colId xmlns:a16="http://schemas.microsoft.com/office/drawing/2014/main" val="4101601159"/>
                    </a:ext>
                  </a:extLst>
                </a:gridCol>
              </a:tblGrid>
              <a:tr h="62547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Отметка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«2»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«3»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«4»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«5»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93795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Первичные баллы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0-9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10-17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18-23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24-29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</a:tbl>
          </a:graphicData>
        </a:graphic>
      </p:graphicFrame>
      <p:pic>
        <p:nvPicPr>
          <p:cNvPr id="17" name="Рисунок 16" descr="Часы">
            <a:extLst>
              <a:ext uri="{FF2B5EF4-FFF2-40B4-BE49-F238E27FC236}">
                <a16:creationId xmlns:a16="http://schemas.microsoft.com/office/drawing/2014/main" id="{305C066C-516A-49B0-B9CF-8A7285CF7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475" y="3823589"/>
            <a:ext cx="1233610" cy="1233610"/>
          </a:xfrm>
          <a:prstGeom prst="rect">
            <a:avLst/>
          </a:prstGeom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17BD4829-F0EE-426E-95EF-C14D905F9713}"/>
              </a:ext>
            </a:extLst>
          </p:cNvPr>
          <p:cNvSpPr/>
          <p:nvPr/>
        </p:nvSpPr>
        <p:spPr>
          <a:xfrm>
            <a:off x="1985236" y="5073148"/>
            <a:ext cx="1263972" cy="1518852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45 минут</a:t>
            </a:r>
          </a:p>
        </p:txBody>
      </p:sp>
      <p:pic>
        <p:nvPicPr>
          <p:cNvPr id="20" name="Рисунок 19" descr="Документ">
            <a:extLst>
              <a:ext uri="{FF2B5EF4-FFF2-40B4-BE49-F238E27FC236}">
                <a16:creationId xmlns:a16="http://schemas.microsoft.com/office/drawing/2014/main" id="{0627694F-307C-4CA3-BF8D-9B63DD6F6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475" y="831583"/>
            <a:ext cx="1139034" cy="1139034"/>
          </a:xfrm>
          <a:prstGeom prst="rect">
            <a:avLst/>
          </a:prstGeom>
        </p:spPr>
      </p:pic>
      <p:pic>
        <p:nvPicPr>
          <p:cNvPr id="21" name="Рисунок 20" descr="Поделиться">
            <a:extLst>
              <a:ext uri="{FF2B5EF4-FFF2-40B4-BE49-F238E27FC236}">
                <a16:creationId xmlns:a16="http://schemas.microsoft.com/office/drawing/2014/main" id="{F8F9697D-AED4-4A45-A862-D48E11A392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64744" y="208110"/>
            <a:ext cx="1054895" cy="105489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FF7E7FF-6107-4173-A9EF-0F7D4E37454D}"/>
              </a:ext>
            </a:extLst>
          </p:cNvPr>
          <p:cNvSpPr txBox="1"/>
          <p:nvPr/>
        </p:nvSpPr>
        <p:spPr>
          <a:xfrm>
            <a:off x="10529878" y="32643"/>
            <a:ext cx="1662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Биология (КП), 7 класс</a:t>
            </a:r>
          </a:p>
        </p:txBody>
      </p:sp>
    </p:spTree>
    <p:extLst>
      <p:ext uri="{BB962C8B-B14F-4D97-AF65-F5344CB8AC3E}">
        <p14:creationId xmlns:p14="http://schemas.microsoft.com/office/powerpoint/2010/main" val="283461521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6AA098EB-00A5-4472-B92F-2DD914CD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620" y="292746"/>
            <a:ext cx="10728960" cy="594360"/>
          </a:xfrm>
        </p:spPr>
        <p:txBody>
          <a:bodyPr/>
          <a:lstStyle/>
          <a:p>
            <a:r>
              <a:rPr lang="ru-RU" dirty="0"/>
              <a:t>Требования (умения)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6D6D824-8B49-407A-828A-38146299090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5942" y="803053"/>
          <a:ext cx="11796583" cy="5316474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{5940675A-B579-460E-94D1-54222C63F5DA}</a:tableStyleId>
              </a:tblPr>
              <a:tblGrid>
                <a:gridCol w="586788">
                  <a:extLst>
                    <a:ext uri="{9D8B030D-6E8A-4147-A177-3AD203B41FA5}">
                      <a16:colId xmlns:a16="http://schemas.microsoft.com/office/drawing/2014/main" val="1602300257"/>
                    </a:ext>
                  </a:extLst>
                </a:gridCol>
                <a:gridCol w="11209795">
                  <a:extLst>
                    <a:ext uri="{9D8B030D-6E8A-4147-A177-3AD203B41FA5}">
                      <a16:colId xmlns:a16="http://schemas.microsoft.com/office/drawing/2014/main" val="3427477491"/>
                    </a:ext>
                  </a:extLst>
                </a:gridCol>
              </a:tblGrid>
              <a:tr h="219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400" b="1" dirty="0">
                          <a:effectLst/>
                          <a:latin typeface="Montserrat regular" panose="00000500000000000000" pitchFamily="2" charset="-52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400" b="1" dirty="0">
                          <a:effectLst/>
                          <a:latin typeface="Montserrat regular" panose="00000500000000000000" pitchFamily="2" charset="-52"/>
                        </a:rPr>
                        <a:t>п/п</a:t>
                      </a:r>
                      <a:endParaRPr lang="ru-RU" sz="1400" b="1" dirty="0">
                        <a:effectLst/>
                        <a:latin typeface="Montserrat regular" panose="00000500000000000000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400" b="1" dirty="0">
                          <a:effectLst/>
                          <a:latin typeface="Montserrat regular" panose="00000500000000000000" pitchFamily="2" charset="-52"/>
                        </a:rPr>
                        <a:t>Блоки</a:t>
                      </a:r>
                      <a:r>
                        <a:rPr lang="ru-RU" sz="1400" b="1" spc="-35" dirty="0">
                          <a:effectLst/>
                          <a:latin typeface="Montserrat regular" panose="00000500000000000000" pitchFamily="2" charset="-52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Montserrat regular" panose="00000500000000000000" pitchFamily="2" charset="-52"/>
                        </a:rPr>
                        <a:t>ПООП</a:t>
                      </a:r>
                      <a:r>
                        <a:rPr lang="ru-RU" sz="1400" b="1" spc="-35" dirty="0">
                          <a:effectLst/>
                          <a:latin typeface="Montserrat regular" panose="00000500000000000000" pitchFamily="2" charset="-52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Montserrat regular" panose="00000500000000000000" pitchFamily="2" charset="-52"/>
                        </a:rPr>
                        <a:t>НОО</a:t>
                      </a:r>
                      <a:r>
                        <a:rPr lang="ru-RU" sz="1400" b="1" dirty="0">
                          <a:effectLst/>
                          <a:latin typeface="Montserrat regular" panose="00000500000000000000" pitchFamily="2" charset="-52"/>
                        </a:rPr>
                        <a:t>:</a:t>
                      </a:r>
                      <a:r>
                        <a:rPr lang="ru-RU" sz="1400" b="1" spc="-35" dirty="0">
                          <a:effectLst/>
                          <a:latin typeface="Montserrat regular" panose="00000500000000000000" pitchFamily="2" charset="-52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Montserrat regular" panose="00000500000000000000" pitchFamily="2" charset="-52"/>
                        </a:rPr>
                        <a:t>выпускник</a:t>
                      </a:r>
                      <a:r>
                        <a:rPr lang="ru-RU" sz="1400" b="1" spc="-45" dirty="0">
                          <a:effectLst/>
                          <a:latin typeface="Montserrat regular" panose="00000500000000000000" pitchFamily="2" charset="-52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Montserrat regular" panose="00000500000000000000" pitchFamily="2" charset="-52"/>
                        </a:rPr>
                        <a:t>научится</a:t>
                      </a:r>
                      <a:r>
                        <a:rPr lang="ru-RU" sz="1400" b="1" spc="-35" dirty="0">
                          <a:effectLst/>
                          <a:latin typeface="Montserrat regular" panose="00000500000000000000" pitchFamily="2" charset="-52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Montserrat regular" panose="00000500000000000000" pitchFamily="2" charset="-52"/>
                        </a:rPr>
                        <a:t>/</a:t>
                      </a:r>
                      <a:r>
                        <a:rPr lang="ru-RU" sz="1400" b="1" spc="-20" dirty="0">
                          <a:effectLst/>
                          <a:latin typeface="Montserrat regular" panose="00000500000000000000" pitchFamily="2" charset="-52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Montserrat regular" panose="00000500000000000000" pitchFamily="2" charset="-52"/>
                        </a:rPr>
                        <a:t>получит </a:t>
                      </a:r>
                      <a:r>
                        <a:rPr lang="ru-RU" sz="1400" b="1" spc="-285" dirty="0">
                          <a:effectLst/>
                          <a:latin typeface="Montserrat regular" panose="00000500000000000000" pitchFamily="2" charset="-52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Montserrat regular" panose="00000500000000000000" pitchFamily="2" charset="-52"/>
                        </a:rPr>
                        <a:t>возможность</a:t>
                      </a:r>
                      <a:r>
                        <a:rPr lang="ru-RU" sz="1400" b="1" spc="-10" dirty="0">
                          <a:effectLst/>
                          <a:latin typeface="Montserrat regular" panose="00000500000000000000" pitchFamily="2" charset="-52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Montserrat regular" panose="00000500000000000000" pitchFamily="2" charset="-52"/>
                        </a:rPr>
                        <a:t>научиться</a:t>
                      </a:r>
                      <a:r>
                        <a:rPr lang="ru-RU" sz="1400" b="1" spc="-5" dirty="0">
                          <a:effectLst/>
                          <a:latin typeface="Montserrat regular" panose="00000500000000000000" pitchFamily="2" charset="-52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Montserrat regular" panose="00000500000000000000" pitchFamily="2" charset="-52"/>
                        </a:rPr>
                        <a:t>или</a:t>
                      </a:r>
                      <a:r>
                        <a:rPr lang="ru-RU" sz="1400" b="1" spc="-10" dirty="0">
                          <a:effectLst/>
                          <a:latin typeface="Montserrat regular" panose="00000500000000000000" pitchFamily="2" charset="-52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Montserrat regular" panose="00000500000000000000" pitchFamily="2" charset="-52"/>
                        </a:rPr>
                        <a:t>проверяемые требования</a:t>
                      </a:r>
                      <a:r>
                        <a:rPr lang="ru-RU" sz="1400" b="1" spc="-20" dirty="0">
                          <a:effectLst/>
                          <a:latin typeface="Montserrat regular" panose="00000500000000000000" pitchFamily="2" charset="-52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Montserrat regular" panose="00000500000000000000" pitchFamily="2" charset="-52"/>
                        </a:rPr>
                        <a:t>(умения)</a:t>
                      </a:r>
                      <a:r>
                        <a:rPr lang="ru-RU" sz="1400" b="1" spc="-25" dirty="0">
                          <a:effectLst/>
                          <a:latin typeface="Montserrat regular" panose="00000500000000000000" pitchFamily="2" charset="-52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Montserrat regular" panose="00000500000000000000" pitchFamily="2" charset="-52"/>
                        </a:rPr>
                        <a:t>в</a:t>
                      </a:r>
                      <a:r>
                        <a:rPr lang="ru-RU" sz="1400" b="1" spc="-30" dirty="0">
                          <a:effectLst/>
                          <a:latin typeface="Montserrat regular" panose="00000500000000000000" pitchFamily="2" charset="-52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Montserrat regular" panose="00000500000000000000" pitchFamily="2" charset="-52"/>
                        </a:rPr>
                        <a:t>соответствии</a:t>
                      </a:r>
                      <a:r>
                        <a:rPr lang="ru-RU" sz="1400" b="1" spc="-20" dirty="0">
                          <a:effectLst/>
                          <a:latin typeface="Montserrat regular" panose="00000500000000000000" pitchFamily="2" charset="-52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Montserrat regular" panose="00000500000000000000" pitchFamily="2" charset="-52"/>
                        </a:rPr>
                        <a:t>с</a:t>
                      </a:r>
                      <a:r>
                        <a:rPr lang="ru-RU" sz="1400" b="1" spc="-25" dirty="0">
                          <a:effectLst/>
                          <a:latin typeface="Montserrat regular" panose="00000500000000000000" pitchFamily="2" charset="-52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Montserrat regular" panose="00000500000000000000" pitchFamily="2" charset="-52"/>
                        </a:rPr>
                        <a:t>ФГОС</a:t>
                      </a:r>
                      <a:endParaRPr lang="ru-RU" sz="1400" b="1" dirty="0">
                        <a:effectLst/>
                        <a:latin typeface="Montserrat regular" panose="00000500000000000000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842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Зоология – наука о животных. Методы изучения животных. Роль зоологии в познании окружающего мира и практической деятельности людей. Владеть: системой биологических знаний – понятиями, закономерностями, законами, теориями, имеющими важное общеобразовательное и познавательное значение; сведениями по истории становления биологии как науки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7689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Простейшие и беспозвоночные животные. Хордовые животные. Использовать научно-популярную литературу по биологии, справочные материалы (на бумажных и электронных носителях), ресурсы Интернета при выполнении учебных задач.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418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Общие свойства организмов и их проявление у животных. Осуществлять классификацию биологических объектов (животные, растения, грибов) по разным основаниям.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42391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02324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хордовых животных в жизни человека. Описывать и использовать приемы содержания домашних животных, ухода за ними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82263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27852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Простейшие и беспозвоночные. Хордовые животные. Выделять существенные признаки биологических объектов (клеток и организмов растений, животных, грибов, бактерий) и процессов, характерных для живых организмов.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83639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64250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686050" algn="l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простейших и беспозвоночных животных в жизни человека. Раскрывать роль биологии в практической деятельности людей, роль различных организмов в жизни человека; знать и аргументировать основные правила поведения в природе.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0271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51148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Простейшие и беспозвоночные. Хордовые животные. Сравнивать биологические объекты (растения, животные, бактерии, грибы), процессы жизнедеятельности; делать выводы и умозаключения на основе сравнения.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72094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05989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Простейшие и беспозвоночные. Хордовые животные. Ориентироваться в системе познавательных ценностей: воспринимать информацию биологического содержания в научно-популярной литературе, средствах массовой информации и интернет-ресурсах; критически оценивать полученную информацию, анализируя ее содержание и данные об источнике информации.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4425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54852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Классификация животных. Значение животных в природе и жизни человека. Использовать методы биологической науки: наблюдать и описывать биологические объекты и процессы, ставить биологические эксперименты и объяснять их результаты.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37998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35686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9.3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72761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Простейшие и беспозвоночные. Хордовые животные. Устанавливать взаимосвязи между особенностями строения и функциями клеток и тканей, органов и систем органов.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24829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369822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2EBEC74-467E-4FA0-9465-61BA19D7EF43}"/>
              </a:ext>
            </a:extLst>
          </p:cNvPr>
          <p:cNvSpPr txBox="1"/>
          <p:nvPr/>
        </p:nvSpPr>
        <p:spPr>
          <a:xfrm>
            <a:off x="10529878" y="32643"/>
            <a:ext cx="1662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Биология (КП), 7 класс</a:t>
            </a:r>
          </a:p>
        </p:txBody>
      </p:sp>
    </p:spTree>
    <p:extLst>
      <p:ext uri="{BB962C8B-B14F-4D97-AF65-F5344CB8AC3E}">
        <p14:creationId xmlns:p14="http://schemas.microsoft.com/office/powerpoint/2010/main" val="132966029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8362281" cy="444387"/>
          </a:xfrm>
        </p:spPr>
        <p:txBody>
          <a:bodyPr>
            <a:noAutofit/>
          </a:bodyPr>
          <a:lstStyle/>
          <a:p>
            <a:r>
              <a:rPr lang="ru-RU" sz="2000" dirty="0"/>
              <a:t>Изменение доли участников по качеству знаний («4»+ «5») по результатам ВПР в  2021-202</a:t>
            </a:r>
            <a:r>
              <a:rPr lang="en-US" sz="2000" dirty="0"/>
              <a:t>4</a:t>
            </a:r>
            <a:r>
              <a:rPr lang="ru-RU" sz="2000" dirty="0"/>
              <a:t> гг.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B778A58D-E6E9-4DE1-8D27-8FDCACC32A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2909468"/>
              </p:ext>
            </p:extLst>
          </p:nvPr>
        </p:nvGraphicFramePr>
        <p:xfrm>
          <a:off x="98854" y="719667"/>
          <a:ext cx="11986054" cy="303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8FAA810D-E1F2-4CF0-9CEE-B6A9C74CD0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2766646"/>
              </p:ext>
            </p:extLst>
          </p:nvPr>
        </p:nvGraphicFramePr>
        <p:xfrm>
          <a:off x="0" y="3656001"/>
          <a:ext cx="11986054" cy="303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6E023FE-1FC1-4EA6-8972-E9E67D98E017}"/>
              </a:ext>
            </a:extLst>
          </p:cNvPr>
          <p:cNvSpPr txBox="1"/>
          <p:nvPr/>
        </p:nvSpPr>
        <p:spPr>
          <a:xfrm>
            <a:off x="10529878" y="32643"/>
            <a:ext cx="1662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Биология (КП), 7 класс</a:t>
            </a:r>
          </a:p>
        </p:txBody>
      </p:sp>
    </p:spTree>
    <p:extLst>
      <p:ext uri="{BB962C8B-B14F-4D97-AF65-F5344CB8AC3E}">
        <p14:creationId xmlns:p14="http://schemas.microsoft.com/office/powerpoint/2010/main" val="415153927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300365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Достижение планируемых результатов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DC35874-62BF-4D4F-AC73-5604ABA8AB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9598965"/>
              </p:ext>
            </p:extLst>
          </p:nvPr>
        </p:nvGraphicFramePr>
        <p:xfrm>
          <a:off x="409575" y="723900"/>
          <a:ext cx="11363325" cy="539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24746DC-6D51-48FE-8696-5F0A72E1476D}"/>
              </a:ext>
            </a:extLst>
          </p:cNvPr>
          <p:cNvSpPr txBox="1"/>
          <p:nvPr/>
        </p:nvSpPr>
        <p:spPr>
          <a:xfrm>
            <a:off x="9597339" y="5999520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лучше общероссийского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90D271-C629-4ADF-8943-37A49A4D5ED3}"/>
              </a:ext>
            </a:extLst>
          </p:cNvPr>
          <p:cNvSpPr txBox="1"/>
          <p:nvPr/>
        </p:nvSpPr>
        <p:spPr>
          <a:xfrm>
            <a:off x="9597339" y="6253345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выше 80%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D48567-4EC9-43E0-B87B-7C7AEB86AA00}"/>
              </a:ext>
            </a:extLst>
          </p:cNvPr>
          <p:cNvSpPr txBox="1"/>
          <p:nvPr/>
        </p:nvSpPr>
        <p:spPr>
          <a:xfrm>
            <a:off x="9597337" y="6546819"/>
            <a:ext cx="243162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 самый  низкий % выполнения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317570-9DA7-45C8-95C0-FC8B34A1C001}"/>
              </a:ext>
            </a:extLst>
          </p:cNvPr>
          <p:cNvSpPr txBox="1"/>
          <p:nvPr/>
        </p:nvSpPr>
        <p:spPr>
          <a:xfrm>
            <a:off x="9267841" y="6340614"/>
            <a:ext cx="329501" cy="17814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DBF8BB-E2A5-4BC6-A512-B2C88FF1140D}"/>
              </a:ext>
            </a:extLst>
          </p:cNvPr>
          <p:cNvSpPr txBox="1"/>
          <p:nvPr/>
        </p:nvSpPr>
        <p:spPr>
          <a:xfrm>
            <a:off x="9269763" y="6588111"/>
            <a:ext cx="327574" cy="1944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7FE6DA13-B5DC-473A-AEFF-6B242BFB4357}"/>
              </a:ext>
            </a:extLst>
          </p:cNvPr>
          <p:cNvSpPr txBox="1"/>
          <p:nvPr/>
        </p:nvSpPr>
        <p:spPr>
          <a:xfrm>
            <a:off x="9267835" y="6077441"/>
            <a:ext cx="329512" cy="19444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EF738E-A7E1-466F-84A5-1187E8F48C5F}"/>
              </a:ext>
            </a:extLst>
          </p:cNvPr>
          <p:cNvSpPr txBox="1"/>
          <p:nvPr/>
        </p:nvSpPr>
        <p:spPr>
          <a:xfrm>
            <a:off x="10529878" y="32643"/>
            <a:ext cx="1662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Биология (КП), 7 класс</a:t>
            </a:r>
          </a:p>
        </p:txBody>
      </p:sp>
    </p:spTree>
    <p:extLst>
      <p:ext uri="{BB962C8B-B14F-4D97-AF65-F5344CB8AC3E}">
        <p14:creationId xmlns:p14="http://schemas.microsoft.com/office/powerpoint/2010/main" val="2591286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23AEC73-3C65-42DB-8517-994DE7F35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862624"/>
              </p:ext>
            </p:extLst>
          </p:nvPr>
        </p:nvGraphicFramePr>
        <p:xfrm>
          <a:off x="75942" y="803053"/>
          <a:ext cx="11901829" cy="3718687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{5940675A-B579-460E-94D1-54222C63F5DA}</a:tableStyleId>
              </a:tblPr>
              <a:tblGrid>
                <a:gridCol w="484187">
                  <a:extLst>
                    <a:ext uri="{9D8B030D-6E8A-4147-A177-3AD203B41FA5}">
                      <a16:colId xmlns:a16="http://schemas.microsoft.com/office/drawing/2014/main" val="1602300257"/>
                    </a:ext>
                  </a:extLst>
                </a:gridCol>
                <a:gridCol w="11417642">
                  <a:extLst>
                    <a:ext uri="{9D8B030D-6E8A-4147-A177-3AD203B41FA5}">
                      <a16:colId xmlns:a16="http://schemas.microsoft.com/office/drawing/2014/main" val="3427477491"/>
                    </a:ext>
                  </a:extLst>
                </a:gridCol>
              </a:tblGrid>
              <a:tr h="2532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150" b="1" dirty="0">
                          <a:effectLst/>
                          <a:latin typeface="+mn-lt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150" b="1" dirty="0">
                          <a:effectLst/>
                          <a:latin typeface="+mn-lt"/>
                        </a:rPr>
                        <a:t>п/п</a:t>
                      </a:r>
                      <a:endParaRPr lang="ru-RU" sz="115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150" b="1" dirty="0">
                          <a:effectLst/>
                          <a:latin typeface="+mn-lt"/>
                        </a:rPr>
                        <a:t>Блоки</a:t>
                      </a:r>
                      <a:r>
                        <a:rPr lang="ru-RU" sz="1150" b="1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150" b="1" dirty="0" err="1">
                          <a:effectLst/>
                          <a:latin typeface="+mn-lt"/>
                        </a:rPr>
                        <a:t>ПООП</a:t>
                      </a:r>
                      <a:r>
                        <a:rPr lang="ru-RU" sz="1150" b="1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150" b="1" dirty="0" err="1">
                          <a:effectLst/>
                          <a:latin typeface="+mn-lt"/>
                        </a:rPr>
                        <a:t>НОО</a:t>
                      </a:r>
                      <a:r>
                        <a:rPr lang="ru-RU" sz="1150" b="1" dirty="0">
                          <a:effectLst/>
                          <a:latin typeface="+mn-lt"/>
                        </a:rPr>
                        <a:t>:</a:t>
                      </a:r>
                      <a:r>
                        <a:rPr lang="ru-RU" sz="1150" b="1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150" b="1" dirty="0">
                          <a:effectLst/>
                          <a:latin typeface="+mn-lt"/>
                        </a:rPr>
                        <a:t>выпускник</a:t>
                      </a:r>
                      <a:r>
                        <a:rPr lang="ru-RU" sz="1150" b="1" spc="-4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150" b="1" dirty="0">
                          <a:effectLst/>
                          <a:latin typeface="+mn-lt"/>
                        </a:rPr>
                        <a:t>научится</a:t>
                      </a:r>
                      <a:r>
                        <a:rPr lang="ru-RU" sz="1150" b="1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150" b="1" dirty="0">
                          <a:effectLst/>
                          <a:latin typeface="+mn-lt"/>
                        </a:rPr>
                        <a:t>/</a:t>
                      </a:r>
                      <a:r>
                        <a:rPr lang="ru-RU" sz="1150" b="1" spc="-2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150" b="1" dirty="0">
                          <a:effectLst/>
                          <a:latin typeface="+mn-lt"/>
                        </a:rPr>
                        <a:t>получит </a:t>
                      </a:r>
                      <a:r>
                        <a:rPr lang="ru-RU" sz="1150" b="1" spc="-28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150" b="1" dirty="0">
                          <a:effectLst/>
                          <a:latin typeface="+mn-lt"/>
                        </a:rPr>
                        <a:t>возможность</a:t>
                      </a:r>
                      <a:r>
                        <a:rPr lang="ru-RU" sz="1150" b="1" spc="-1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150" b="1" dirty="0">
                          <a:effectLst/>
                          <a:latin typeface="+mn-lt"/>
                        </a:rPr>
                        <a:t>научиться</a:t>
                      </a:r>
                      <a:r>
                        <a:rPr lang="ru-RU" sz="1150" b="1" spc="-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150" b="1" dirty="0">
                          <a:effectLst/>
                          <a:latin typeface="+mn-lt"/>
                        </a:rPr>
                        <a:t>или</a:t>
                      </a:r>
                      <a:r>
                        <a:rPr lang="ru-RU" sz="1150" b="1" spc="-1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150" b="1" dirty="0">
                          <a:effectLst/>
                          <a:latin typeface="+mn-lt"/>
                        </a:rPr>
                        <a:t>проверяемые требования</a:t>
                      </a:r>
                      <a:r>
                        <a:rPr lang="ru-RU" sz="1150" b="1" spc="-2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150" b="1" dirty="0">
                          <a:effectLst/>
                          <a:latin typeface="+mn-lt"/>
                        </a:rPr>
                        <a:t>(умения)</a:t>
                      </a:r>
                      <a:r>
                        <a:rPr lang="ru-RU" sz="1150" b="1" spc="-2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150" b="1" dirty="0">
                          <a:effectLst/>
                          <a:latin typeface="+mn-lt"/>
                        </a:rPr>
                        <a:t>в</a:t>
                      </a:r>
                      <a:r>
                        <a:rPr lang="ru-RU" sz="1150" b="1" spc="-3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150" b="1" dirty="0">
                          <a:effectLst/>
                          <a:latin typeface="+mn-lt"/>
                        </a:rPr>
                        <a:t>соответствии</a:t>
                      </a:r>
                      <a:r>
                        <a:rPr lang="ru-RU" sz="1150" b="1" spc="-2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150" b="1" dirty="0">
                          <a:effectLst/>
                          <a:latin typeface="+mn-lt"/>
                        </a:rPr>
                        <a:t>с</a:t>
                      </a:r>
                      <a:r>
                        <a:rPr lang="ru-RU" sz="1150" b="1" spc="-2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150" b="1" dirty="0" err="1">
                          <a:effectLst/>
                          <a:latin typeface="+mn-lt"/>
                        </a:rPr>
                        <a:t>ФГОС</a:t>
                      </a:r>
                      <a:endParaRPr lang="ru-RU" sz="115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84286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1К1-1К3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Соблюдать изученные орфографические и пунктуационные правила при списывании осложненного пропусками орфограмм и пунктограмм текста.  Соблюдать основные языковые нормы в устной и письменной речи; опираться на фонетический, морфемный, словообразовательный и морфологический анализ в практике правописания  </a:t>
                      </a: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768954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2К1-2К4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Проводить морфемный и словообразовательный анализы слов;  проводить морфологический анализ слова;  проводить синтаксический анализ  предложения  </a:t>
                      </a: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3645568"/>
                  </a:ext>
                </a:extLst>
              </a:tr>
              <a:tr h="83924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3.1-</a:t>
                      </a:r>
                      <a:r>
                        <a:rPr lang="ru-RU" sz="1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3.2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3.1. Распознавать производные предлоги в заданных предложениях, отличать их от омонимичных частей речи, правильно писать производные предлоги</a:t>
                      </a: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9655717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4.1-4.2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Распознавать производные союзы в заданных предложениях, отличать их от омонимичных частей речи, правильно писать производные союзы</a:t>
                      </a: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5844708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Владеть орфоэпическими нормами русского литературного языка. Проводить орфоэпический анализ слова; определять место ударного слога  </a:t>
                      </a: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150673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Распознавать случаи нарушения грамматических норм русского литературного языка в заданных предложениях и исправлять эти нарушения. Соблюдать основные языковые нормы в устной и письменной речи  </a:t>
                      </a: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114233"/>
                  </a:ext>
                </a:extLst>
              </a:tr>
              <a:tr h="179829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Опознавать предложения с причастным оборотом, деепричастным оборотом; находить границы причастных и деепричастных оборотов в предложении; соблюдать изученные пунктуационные нормы в процессе письма; обосновывать выбор предложения и знака препинания в нем, в том числе с помощью графической схемы</a:t>
                      </a: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4431114"/>
                  </a:ext>
                </a:extLst>
              </a:tr>
              <a:tr h="167294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Анализировать различные виды словосочетаний и предложений с точки зрения их структурно-смысловой организации и функциональных особенностей; опознавать предложения осложненной структуры; соблюдать основные языковые нормы в письменной речи; опираться на грамматико-интонационный анализ при объяснении расстановки знаков препинания в предложении</a:t>
                      </a: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964685"/>
                  </a:ext>
                </a:extLst>
              </a:tr>
              <a:tr h="62500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Опознавать предложения с деепричастным оборотом и обращением; находить границы деепричастного оборота и обращения в предложении; соблюдать изученные пунктуационные нормы в процессе письма; обосновывать выбор предложения и знаков препинания в нем, в том числе с помощью графической схемы</a:t>
                      </a: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3562072"/>
                  </a:ext>
                </a:extLst>
              </a:tr>
              <a:tr h="167294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Анализировать различные виды словосочетаний и предложений с точки зрения их структурно-смысловой организации и функциональных особенностей; опознавать предложения &lt;…&gt; осложненной структуры; соблюдать основные языковые нормы в письменной речи; опираться на грамматико-интонационный анализ при объяснении расстановки знаков препинания в предложении</a:t>
                      </a: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8520697"/>
                  </a:ext>
                </a:extLst>
              </a:tr>
              <a:tr h="167294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Анализировать прочитанный текст с точки зрения его основной мысли; распознавать и формулировать основную мысль текста в письменной форме, соблюдая нормы построения предложения и словоупотребления. Владеть навыками различных видов чтения (изучающим, ознакомительным, просмотровым) и информационной переработки прочитанного материала; адекватно понимать тексты различных функционально-смысловых типов речи и функциональных разновидностей языка</a:t>
                      </a: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1631790"/>
                  </a:ext>
                </a:extLst>
              </a:tr>
              <a:tr h="167294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Опознавать функционально-смысловые типы речи, представленные в прочитанном тексте. Владеть навыками различных видов чтения (изучающим, ознакомительным, просмотровым) и информационной переработки прочитанного материала; анализировать текст с точки зрения его принадлежности к функционально-смысловому типу речи и функциональной разновидности языка  </a:t>
                      </a: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312287"/>
                  </a:ext>
                </a:extLst>
              </a:tr>
            </a:tbl>
          </a:graphicData>
        </a:graphic>
      </p:graphicFrame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6AA098EB-00A5-4472-B92F-2DD914CD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620" y="292746"/>
            <a:ext cx="10728960" cy="594360"/>
          </a:xfrm>
        </p:spPr>
        <p:txBody>
          <a:bodyPr/>
          <a:lstStyle/>
          <a:p>
            <a:r>
              <a:rPr lang="ru-RU" dirty="0"/>
              <a:t>Требования (умения)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4AE53FB-42EC-4AF4-89C5-594BE5A901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185324"/>
              </p:ext>
            </p:extLst>
          </p:nvPr>
        </p:nvGraphicFramePr>
        <p:xfrm>
          <a:off x="75942" y="4521740"/>
          <a:ext cx="11901829" cy="2181225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{5940675A-B579-460E-94D1-54222C63F5DA}</a:tableStyleId>
              </a:tblPr>
              <a:tblGrid>
                <a:gridCol w="484187">
                  <a:extLst>
                    <a:ext uri="{9D8B030D-6E8A-4147-A177-3AD203B41FA5}">
                      <a16:colId xmlns:a16="http://schemas.microsoft.com/office/drawing/2014/main" val="1914180082"/>
                    </a:ext>
                  </a:extLst>
                </a:gridCol>
                <a:gridCol w="11417642">
                  <a:extLst>
                    <a:ext uri="{9D8B030D-6E8A-4147-A177-3AD203B41FA5}">
                      <a16:colId xmlns:a16="http://schemas.microsoft.com/office/drawing/2014/main" val="3487188415"/>
                    </a:ext>
                  </a:extLst>
                </a:gridCol>
              </a:tblGrid>
              <a:tr h="167294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000" dirty="0">
                          <a:effectLst/>
                          <a:latin typeface="Montserrat regular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regular" panose="00000500000000000000" pitchFamily="2" charset="-52"/>
                        </a:rPr>
                        <a:t>Адекватно понимать и интерпретировать прочитанный текст, находить в тексте информацию (ключевые слова и словосочетания) в подтверждение своего ответа на вопрос, строить речевое высказывание в письменной форме с учетом норм построения предложения и словоупотребления</a:t>
                      </a: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997115"/>
                  </a:ext>
                </a:extLst>
              </a:tr>
              <a:tr h="167294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000" dirty="0">
                          <a:effectLst/>
                          <a:latin typeface="Montserrat regular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regular" panose="00000500000000000000" pitchFamily="2" charset="-52"/>
                        </a:rPr>
                        <a:t>Владеть навыками различных видов чтения (изучающим, ознакомительным, просмотровым) и информационной переработки прочитанного материала; адекватно понимать, интерпретировать и комментировать тексты различных функционально-смысловых типов речи (повествование, описание, рассуждение) и функциональных разновидностей языка</a:t>
                      </a: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3208713"/>
                  </a:ext>
                </a:extLst>
              </a:tr>
              <a:tr h="179829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000" dirty="0">
                          <a:effectLst/>
                          <a:latin typeface="Montserrat regular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regular" panose="00000500000000000000" pitchFamily="2" charset="-52"/>
                        </a:rPr>
                        <a:t>Распознавать лексическое значение слова с опорой на указанный в задании контекст. Владеть навыками различных видов чтения (изучающим, ознакомительным, просмотровым) и информационной переработки прочитанного материала; проводить лексический анализ слова  </a:t>
                      </a: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2542645"/>
                  </a:ext>
                </a:extLst>
              </a:tr>
              <a:tr h="179829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000" dirty="0">
                          <a:effectLst/>
                          <a:latin typeface="Montserrat regular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13.1</a:t>
                      </a:r>
                    </a:p>
                  </a:txBody>
                  <a:tcPr marL="0" marR="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regular" panose="00000500000000000000" pitchFamily="2" charset="-52"/>
                        </a:rPr>
                        <a:t>Распознавать стилистически окрашенное слово в заданном контексте, подбирать к найденному слову близкие по значению слова (синонимы). Владеть навыками различных видов чтения (изучающим, ознакомительным, просмотровым) и информационной переработки прочитанного материала; адекватно понимать тексты различных функционально-смысловых типов речи и функциональных разновидностей языка; проводить лексический анализ слова; опознавать лексические средства выразительности 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137096"/>
                  </a:ext>
                </a:extLst>
              </a:tr>
              <a:tr h="167294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000" dirty="0">
                          <a:effectLst/>
                          <a:latin typeface="Montserrat regular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13.2</a:t>
                      </a: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161780"/>
                  </a:ext>
                </a:extLst>
              </a:tr>
              <a:tr h="179829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000" dirty="0">
                          <a:effectLst/>
                          <a:latin typeface="Montserrat regular" panose="00000500000000000000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regular" panose="00000500000000000000" pitchFamily="2" charset="-52"/>
                        </a:rPr>
                        <a:t>Адекватно понимать текст, объяснять значение пословицы, строить речевое высказывание в письменной форме с учетом норм построения предложения и словоупотребления. Адекватно понимать тексты различных функционально-смысловых типов речи и функциональных разновидностей языка; анализировать текст с точки зрения его темы, цели, основной мысли, основной и дополнительной информации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385689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76EE5DA-C1ED-4BF4-8CF2-C72B000EB873}"/>
              </a:ext>
            </a:extLst>
          </p:cNvPr>
          <p:cNvSpPr txBox="1"/>
          <p:nvPr/>
        </p:nvSpPr>
        <p:spPr>
          <a:xfrm>
            <a:off x="10597333" y="13711"/>
            <a:ext cx="15946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Русский язык, 7 класс</a:t>
            </a:r>
          </a:p>
        </p:txBody>
      </p:sp>
    </p:spTree>
    <p:extLst>
      <p:ext uri="{BB962C8B-B14F-4D97-AF65-F5344CB8AC3E}">
        <p14:creationId xmlns:p14="http://schemas.microsoft.com/office/powerpoint/2010/main" val="19804482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Распределение участников по отметкам, %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FFA6CE0-D724-4244-B21F-300A8875D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661881"/>
              </p:ext>
            </p:extLst>
          </p:nvPr>
        </p:nvGraphicFramePr>
        <p:xfrm>
          <a:off x="139546" y="2952750"/>
          <a:ext cx="3756179" cy="952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2229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</a:tblGrid>
              <a:tr h="2963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Количество участников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 класс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Россия (вся выборка)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176484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Приморский край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3044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9007028"/>
                  </a:ext>
                </a:extLst>
              </a:tr>
            </a:tbl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4478881-B93D-411D-81FB-2A5AB84EA5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2112918"/>
              </p:ext>
            </p:extLst>
          </p:nvPr>
        </p:nvGraphicFramePr>
        <p:xfrm>
          <a:off x="4095749" y="723900"/>
          <a:ext cx="7677151" cy="56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E2F62EA-18FF-47D2-BA26-6D8BCA670294}"/>
              </a:ext>
            </a:extLst>
          </p:cNvPr>
          <p:cNvSpPr txBox="1"/>
          <p:nvPr/>
        </p:nvSpPr>
        <p:spPr>
          <a:xfrm>
            <a:off x="10529878" y="32643"/>
            <a:ext cx="1662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Биология (КП), 7 класс</a:t>
            </a:r>
          </a:p>
        </p:txBody>
      </p:sp>
    </p:spTree>
    <p:extLst>
      <p:ext uri="{BB962C8B-B14F-4D97-AF65-F5344CB8AC3E}">
        <p14:creationId xmlns:p14="http://schemas.microsoft.com/office/powerpoint/2010/main" val="211603903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Распределение первичных баллов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8A7017B7-19EA-4F59-A353-2E4DF65C42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7256112"/>
              </p:ext>
            </p:extLst>
          </p:nvPr>
        </p:nvGraphicFramePr>
        <p:xfrm>
          <a:off x="504189" y="723900"/>
          <a:ext cx="11449686" cy="5500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авая фигурная скобка 1">
            <a:extLst>
              <a:ext uri="{FF2B5EF4-FFF2-40B4-BE49-F238E27FC236}">
                <a16:creationId xmlns:a16="http://schemas.microsoft.com/office/drawing/2014/main" id="{885D3207-DFA3-456F-9CC9-C9F82E22EC16}"/>
              </a:ext>
            </a:extLst>
          </p:cNvPr>
          <p:cNvSpPr/>
          <p:nvPr/>
        </p:nvSpPr>
        <p:spPr>
          <a:xfrm rot="5400000">
            <a:off x="5929055" y="4809120"/>
            <a:ext cx="291892" cy="2734398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фигурная скобка 4">
            <a:extLst>
              <a:ext uri="{FF2B5EF4-FFF2-40B4-BE49-F238E27FC236}">
                <a16:creationId xmlns:a16="http://schemas.microsoft.com/office/drawing/2014/main" id="{F8FD364E-D3CE-4ECD-9508-A8EFF0C91621}"/>
              </a:ext>
            </a:extLst>
          </p:cNvPr>
          <p:cNvSpPr/>
          <p:nvPr/>
        </p:nvSpPr>
        <p:spPr>
          <a:xfrm rot="5400000">
            <a:off x="10608586" y="5156444"/>
            <a:ext cx="291893" cy="2011835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id="{5C1F372C-0DBD-48C2-9221-45F17602B6DB}"/>
              </a:ext>
            </a:extLst>
          </p:cNvPr>
          <p:cNvSpPr/>
          <p:nvPr/>
        </p:nvSpPr>
        <p:spPr>
          <a:xfrm rot="5400000">
            <a:off x="8456665" y="5088168"/>
            <a:ext cx="277485" cy="2138584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фигурная скобка 7">
            <a:extLst>
              <a:ext uri="{FF2B5EF4-FFF2-40B4-BE49-F238E27FC236}">
                <a16:creationId xmlns:a16="http://schemas.microsoft.com/office/drawing/2014/main" id="{D70BC413-238B-4C4C-8FFF-2C59AF79E197}"/>
              </a:ext>
            </a:extLst>
          </p:cNvPr>
          <p:cNvSpPr/>
          <p:nvPr/>
        </p:nvSpPr>
        <p:spPr>
          <a:xfrm rot="5400000">
            <a:off x="2747219" y="4428903"/>
            <a:ext cx="190832" cy="3399272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8123AB-B78E-4DA2-BDCE-A3E5D1AA0A7F}"/>
              </a:ext>
            </a:extLst>
          </p:cNvPr>
          <p:cNvSpPr txBox="1"/>
          <p:nvPr/>
        </p:nvSpPr>
        <p:spPr>
          <a:xfrm>
            <a:off x="2597388" y="6296201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«2»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9A4B10-EDC8-4B6C-B931-CFE0CD0F7742}"/>
              </a:ext>
            </a:extLst>
          </p:cNvPr>
          <p:cNvSpPr txBox="1"/>
          <p:nvPr/>
        </p:nvSpPr>
        <p:spPr>
          <a:xfrm>
            <a:off x="5798776" y="6366773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«3»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3DB121-766F-449C-8C9C-B4822E7A55FA}"/>
              </a:ext>
            </a:extLst>
          </p:cNvPr>
          <p:cNvSpPr txBox="1"/>
          <p:nvPr/>
        </p:nvSpPr>
        <p:spPr>
          <a:xfrm>
            <a:off x="8319182" y="6363881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«4»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EBAF2E-4AA9-4C74-BBAF-884860710CE4}"/>
              </a:ext>
            </a:extLst>
          </p:cNvPr>
          <p:cNvSpPr txBox="1"/>
          <p:nvPr/>
        </p:nvSpPr>
        <p:spPr>
          <a:xfrm>
            <a:off x="10478307" y="6308308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«5»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0C6A9B-F432-41B6-981D-D33964853573}"/>
              </a:ext>
            </a:extLst>
          </p:cNvPr>
          <p:cNvSpPr txBox="1"/>
          <p:nvPr/>
        </p:nvSpPr>
        <p:spPr>
          <a:xfrm>
            <a:off x="10529878" y="32643"/>
            <a:ext cx="1662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Биология (КП), 7 класс</a:t>
            </a:r>
          </a:p>
        </p:txBody>
      </p:sp>
    </p:spTree>
    <p:extLst>
      <p:ext uri="{BB962C8B-B14F-4D97-AF65-F5344CB8AC3E}">
        <p14:creationId xmlns:p14="http://schemas.microsoft.com/office/powerpoint/2010/main" val="126927380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Выполнение заданий группами участников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99A6CDC-6674-47D3-86F1-B3479447F6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5382709"/>
              </p:ext>
            </p:extLst>
          </p:nvPr>
        </p:nvGraphicFramePr>
        <p:xfrm>
          <a:off x="831850" y="900641"/>
          <a:ext cx="10902950" cy="5742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36354B5-5F1A-46F6-B4E2-80245FFD5532}"/>
              </a:ext>
            </a:extLst>
          </p:cNvPr>
          <p:cNvSpPr txBox="1"/>
          <p:nvPr/>
        </p:nvSpPr>
        <p:spPr>
          <a:xfrm>
            <a:off x="10529878" y="32643"/>
            <a:ext cx="1662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Биология (КП), 7 класс</a:t>
            </a:r>
          </a:p>
        </p:txBody>
      </p:sp>
    </p:spTree>
    <p:extLst>
      <p:ext uri="{BB962C8B-B14F-4D97-AF65-F5344CB8AC3E}">
        <p14:creationId xmlns:p14="http://schemas.microsoft.com/office/powerpoint/2010/main" val="17388644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967" y="288781"/>
            <a:ext cx="8032767" cy="509260"/>
          </a:xfrm>
        </p:spPr>
        <p:txBody>
          <a:bodyPr>
            <a:normAutofit fontScale="90000"/>
          </a:bodyPr>
          <a:lstStyle/>
          <a:p>
            <a:r>
              <a:rPr lang="ru-RU" dirty="0"/>
              <a:t>Сравнение отметок за работу с отметками по журналу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Диаграмма 3">
                <a:extLst>
                  <a:ext uri="{FF2B5EF4-FFF2-40B4-BE49-F238E27FC236}">
                    <a16:creationId xmlns:a16="http://schemas.microsoft.com/office/drawing/2014/main" id="{276568FC-FBE0-4F12-B62D-557D8402BC6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817400323"/>
                  </p:ext>
                </p:extLst>
              </p:nvPr>
            </p:nvGraphicFramePr>
            <p:xfrm>
              <a:off x="1988191" y="1174458"/>
              <a:ext cx="7659231" cy="433019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Диаграмма 3">
                <a:extLst>
                  <a:ext uri="{FF2B5EF4-FFF2-40B4-BE49-F238E27FC236}">
                    <a16:creationId xmlns:a16="http://schemas.microsoft.com/office/drawing/2014/main" id="{276568FC-FBE0-4F12-B62D-557D8402BC6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88191" y="1174458"/>
                <a:ext cx="7659231" cy="433019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28DA658-AE59-4AC5-AE36-6994FC703421}"/>
              </a:ext>
            </a:extLst>
          </p:cNvPr>
          <p:cNvSpPr txBox="1"/>
          <p:nvPr/>
        </p:nvSpPr>
        <p:spPr>
          <a:xfrm>
            <a:off x="10529878" y="32643"/>
            <a:ext cx="1662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Биология (КП), 7 класс</a:t>
            </a:r>
          </a:p>
        </p:txBody>
      </p:sp>
    </p:spTree>
    <p:extLst>
      <p:ext uri="{BB962C8B-B14F-4D97-AF65-F5344CB8AC3E}">
        <p14:creationId xmlns:p14="http://schemas.microsoft.com/office/powerpoint/2010/main" val="179375515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FA4C46F-5D12-76B5-8BC8-F8B04389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870" y="297181"/>
            <a:ext cx="10728960" cy="594360"/>
          </a:xfrm>
        </p:spPr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id="{C43E84AE-2FC9-4608-BADC-F993BE74A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84" y="1237507"/>
            <a:ext cx="11467694" cy="5323312"/>
          </a:xfrm>
        </p:spPr>
        <p:txBody>
          <a:bodyPr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/>
              <a:t>В ВПР по биологии (концентрической) в 7 классах приняло участие </a:t>
            </a:r>
            <a:r>
              <a:rPr lang="en-US" sz="2800" b="1" dirty="0"/>
              <a:t>3044</a:t>
            </a:r>
            <a:r>
              <a:rPr lang="ru-RU" sz="2800" dirty="0"/>
              <a:t> человек.</a:t>
            </a:r>
          </a:p>
          <a:p>
            <a:endParaRPr lang="ru-RU" sz="2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/>
              <a:t>Не справились с  работой (получили «2») </a:t>
            </a:r>
            <a:r>
              <a:rPr lang="en-US" sz="2800" b="1" dirty="0"/>
              <a:t>245</a:t>
            </a:r>
            <a:r>
              <a:rPr lang="ru-RU" sz="2800" dirty="0"/>
              <a:t> участников (</a:t>
            </a:r>
            <a:r>
              <a:rPr lang="en-US" sz="2800" b="1" dirty="0"/>
              <a:t>8,1</a:t>
            </a:r>
            <a:r>
              <a:rPr lang="ru-RU" sz="2800" dirty="0"/>
              <a:t>%).</a:t>
            </a:r>
          </a:p>
          <a:p>
            <a:endParaRPr lang="ru-RU" sz="2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/>
              <a:t> </a:t>
            </a:r>
            <a:r>
              <a:rPr lang="en-US" sz="2800" b="1" dirty="0"/>
              <a:t>39,52</a:t>
            </a:r>
            <a:r>
              <a:rPr lang="ru-RU" sz="2800" dirty="0"/>
              <a:t>% участников показали качество знаний (получили «4» и «5») в  процессе выполнения работы.</a:t>
            </a:r>
          </a:p>
          <a:p>
            <a:endParaRPr lang="ru-RU" sz="2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/>
              <a:t>Наибольшую сложность при выполнении работы вызвали задания </a:t>
            </a:r>
            <a:r>
              <a:rPr lang="ru-RU" b="1" dirty="0"/>
              <a:t>3, 4.2, 5.2, 6.2, 9.2, 9.3, 10.</a:t>
            </a:r>
            <a:endParaRPr lang="ru-RU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41570E-EB64-4855-B966-CC338F1E0612}"/>
              </a:ext>
            </a:extLst>
          </p:cNvPr>
          <p:cNvSpPr txBox="1"/>
          <p:nvPr/>
        </p:nvSpPr>
        <p:spPr>
          <a:xfrm>
            <a:off x="10529878" y="32643"/>
            <a:ext cx="1662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Биология (КП), 7 класс</a:t>
            </a:r>
          </a:p>
        </p:txBody>
      </p:sp>
    </p:spTree>
    <p:extLst>
      <p:ext uri="{BB962C8B-B14F-4D97-AF65-F5344CB8AC3E}">
        <p14:creationId xmlns:p14="http://schemas.microsoft.com/office/powerpoint/2010/main" val="369045792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E7192A1F-275E-951D-1242-8D6271F06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857" y="1993557"/>
            <a:ext cx="10068285" cy="4740464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>
                <a:latin typeface="+mn-lt"/>
              </a:rPr>
              <a:t>Основные результаты </a:t>
            </a:r>
          </a:p>
          <a:p>
            <a:pPr algn="ctr"/>
            <a:r>
              <a:rPr lang="ru-RU" sz="6600" b="1" dirty="0">
                <a:latin typeface="+mn-lt"/>
              </a:rPr>
              <a:t>по истории</a:t>
            </a:r>
          </a:p>
        </p:txBody>
      </p:sp>
    </p:spTree>
    <p:extLst>
      <p:ext uri="{BB962C8B-B14F-4D97-AF65-F5344CB8AC3E}">
        <p14:creationId xmlns:p14="http://schemas.microsoft.com/office/powerpoint/2010/main" val="212063007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0F7D01D-7223-435B-A3CF-762E77D525DC}"/>
              </a:ext>
            </a:extLst>
          </p:cNvPr>
          <p:cNvSpPr txBox="1">
            <a:spLocks/>
          </p:cNvSpPr>
          <p:nvPr/>
        </p:nvSpPr>
        <p:spPr>
          <a:xfrm>
            <a:off x="3490686" y="290710"/>
            <a:ext cx="3116580" cy="594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Описание работы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452794E-3ABB-4847-9459-CB69FDB4776B}"/>
              </a:ext>
            </a:extLst>
          </p:cNvPr>
          <p:cNvSpPr/>
          <p:nvPr/>
        </p:nvSpPr>
        <p:spPr>
          <a:xfrm>
            <a:off x="108739" y="2341046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9 заданий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4BA2786-3DFF-41D6-A840-04D3ABEAA725}"/>
              </a:ext>
            </a:extLst>
          </p:cNvPr>
          <p:cNvSpPr/>
          <p:nvPr/>
        </p:nvSpPr>
        <p:spPr>
          <a:xfrm>
            <a:off x="1939188" y="2341046"/>
            <a:ext cx="2883243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7 заданий базового уровня сложности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E1EAEA2-B72C-4122-8C12-CC36DD7CF02D}"/>
              </a:ext>
            </a:extLst>
          </p:cNvPr>
          <p:cNvSpPr/>
          <p:nvPr/>
        </p:nvSpPr>
        <p:spPr>
          <a:xfrm>
            <a:off x="108739" y="5200288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Работа состоит из одной части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31FB0FC-E027-4013-AD37-A9F2A0F8AB8A}"/>
              </a:ext>
            </a:extLst>
          </p:cNvPr>
          <p:cNvSpPr/>
          <p:nvPr/>
        </p:nvSpPr>
        <p:spPr>
          <a:xfrm>
            <a:off x="3490686" y="5200288"/>
            <a:ext cx="8347702" cy="1518852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Ответами к заданиям 1, 2, 4, 6 и 7 являются цифра, последовательность цифр или слово (словосочетание). </a:t>
            </a:r>
          </a:p>
          <a:p>
            <a:r>
              <a:rPr lang="ru-RU" dirty="0">
                <a:solidFill>
                  <a:schemeClr val="tx1"/>
                </a:solidFill>
              </a:rPr>
              <a:t>Задания 3, 8 и 9 требуют развернутого ответа. </a:t>
            </a:r>
          </a:p>
          <a:p>
            <a:r>
              <a:rPr lang="ru-RU" dirty="0">
                <a:solidFill>
                  <a:schemeClr val="tx1"/>
                </a:solidFill>
              </a:rPr>
              <a:t>Задание 5 предполагает заполнение контурной карты.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0E5816E-2110-4725-BDF8-B4AAAD3DAE81}"/>
              </a:ext>
            </a:extLst>
          </p:cNvPr>
          <p:cNvSpPr/>
          <p:nvPr/>
        </p:nvSpPr>
        <p:spPr>
          <a:xfrm>
            <a:off x="5048976" y="3265538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минимальный балл за работу - </a:t>
            </a:r>
            <a:r>
              <a:rPr lang="ru-RU" b="1" dirty="0"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EC46491-BD9C-4F30-ABB8-8D06FC9DB66F}"/>
              </a:ext>
            </a:extLst>
          </p:cNvPr>
          <p:cNvSpPr/>
          <p:nvPr/>
        </p:nvSpPr>
        <p:spPr>
          <a:xfrm>
            <a:off x="5048976" y="2351806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максимальный балл за работу -  </a:t>
            </a:r>
            <a:r>
              <a:rPr lang="ru-RU" b="1" dirty="0">
                <a:solidFill>
                  <a:sysClr val="windowText" lastClr="000000"/>
                </a:solidFill>
              </a:rPr>
              <a:t>17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EEB01CB-1853-44FF-B0DC-3ADB00B795AF}"/>
              </a:ext>
            </a:extLst>
          </p:cNvPr>
          <p:cNvSpPr/>
          <p:nvPr/>
        </p:nvSpPr>
        <p:spPr>
          <a:xfrm>
            <a:off x="1939187" y="3265538"/>
            <a:ext cx="2883243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2 задания повышенного уровня сложности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BD5BEBA-741E-4EA2-8876-EB92469EB874}"/>
              </a:ext>
            </a:extLst>
          </p:cNvPr>
          <p:cNvSpPr/>
          <p:nvPr/>
        </p:nvSpPr>
        <p:spPr>
          <a:xfrm>
            <a:off x="8207221" y="1422511"/>
            <a:ext cx="3525107" cy="807308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Перевод первичных баллов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в  отметки по пятибалльной шкале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7506DA7C-50E6-4EB1-B291-D46D754086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205452"/>
              </p:ext>
            </p:extLst>
          </p:nvPr>
        </p:nvGraphicFramePr>
        <p:xfrm>
          <a:off x="7953375" y="2389325"/>
          <a:ext cx="4002735" cy="1715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6814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705455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  <a:gridCol w="673488">
                  <a:extLst>
                    <a:ext uri="{9D8B030D-6E8A-4147-A177-3AD203B41FA5}">
                      <a16:colId xmlns:a16="http://schemas.microsoft.com/office/drawing/2014/main" val="1410754882"/>
                    </a:ext>
                  </a:extLst>
                </a:gridCol>
                <a:gridCol w="664134">
                  <a:extLst>
                    <a:ext uri="{9D8B030D-6E8A-4147-A177-3AD203B41FA5}">
                      <a16:colId xmlns:a16="http://schemas.microsoft.com/office/drawing/2014/main" val="3208314456"/>
                    </a:ext>
                  </a:extLst>
                </a:gridCol>
                <a:gridCol w="682844">
                  <a:extLst>
                    <a:ext uri="{9D8B030D-6E8A-4147-A177-3AD203B41FA5}">
                      <a16:colId xmlns:a16="http://schemas.microsoft.com/office/drawing/2014/main" val="4101601159"/>
                    </a:ext>
                  </a:extLst>
                </a:gridCol>
              </a:tblGrid>
              <a:tr h="7779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Отметка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«2»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«3»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«4»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«5»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93795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Первичные баллы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0-4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10-13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14-17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</a:tbl>
          </a:graphicData>
        </a:graphic>
      </p:graphicFrame>
      <p:pic>
        <p:nvPicPr>
          <p:cNvPr id="17" name="Рисунок 16" descr="Часы">
            <a:extLst>
              <a:ext uri="{FF2B5EF4-FFF2-40B4-BE49-F238E27FC236}">
                <a16:creationId xmlns:a16="http://schemas.microsoft.com/office/drawing/2014/main" id="{305C066C-516A-49B0-B9CF-8A7285CF7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612" y="3966678"/>
            <a:ext cx="1233610" cy="1233610"/>
          </a:xfrm>
          <a:prstGeom prst="rect">
            <a:avLst/>
          </a:prstGeom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17BD4829-F0EE-426E-95EF-C14D905F9713}"/>
              </a:ext>
            </a:extLst>
          </p:cNvPr>
          <p:cNvSpPr/>
          <p:nvPr/>
        </p:nvSpPr>
        <p:spPr>
          <a:xfrm>
            <a:off x="1985236" y="5200288"/>
            <a:ext cx="1263972" cy="1518852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45 минут</a:t>
            </a:r>
          </a:p>
        </p:txBody>
      </p:sp>
      <p:pic>
        <p:nvPicPr>
          <p:cNvPr id="20" name="Рисунок 19" descr="Документ">
            <a:extLst>
              <a:ext uri="{FF2B5EF4-FFF2-40B4-BE49-F238E27FC236}">
                <a16:creationId xmlns:a16="http://schemas.microsoft.com/office/drawing/2014/main" id="{0627694F-307C-4CA3-BF8D-9B63DD6F6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475" y="1125928"/>
            <a:ext cx="1139034" cy="1139034"/>
          </a:xfrm>
          <a:prstGeom prst="rect">
            <a:avLst/>
          </a:prstGeom>
        </p:spPr>
      </p:pic>
      <p:pic>
        <p:nvPicPr>
          <p:cNvPr id="21" name="Рисунок 20" descr="Поделиться">
            <a:extLst>
              <a:ext uri="{FF2B5EF4-FFF2-40B4-BE49-F238E27FC236}">
                <a16:creationId xmlns:a16="http://schemas.microsoft.com/office/drawing/2014/main" id="{F8F9697D-AED4-4A45-A862-D48E11A392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64744" y="208110"/>
            <a:ext cx="1054895" cy="105489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958FD16-8BC9-4254-8BB5-C222E5D1F7FA}"/>
              </a:ext>
            </a:extLst>
          </p:cNvPr>
          <p:cNvSpPr txBox="1"/>
          <p:nvPr/>
        </p:nvSpPr>
        <p:spPr>
          <a:xfrm>
            <a:off x="10876575" y="13711"/>
            <a:ext cx="1315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История, 7 класс</a:t>
            </a:r>
          </a:p>
        </p:txBody>
      </p:sp>
    </p:spTree>
    <p:extLst>
      <p:ext uri="{BB962C8B-B14F-4D97-AF65-F5344CB8AC3E}">
        <p14:creationId xmlns:p14="http://schemas.microsoft.com/office/powerpoint/2010/main" val="357875700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23AEC73-3C65-42DB-8517-994DE7F35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678553"/>
              </p:ext>
            </p:extLst>
          </p:nvPr>
        </p:nvGraphicFramePr>
        <p:xfrm>
          <a:off x="75942" y="803053"/>
          <a:ext cx="11796583" cy="5745036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{5940675A-B579-460E-94D1-54222C63F5DA}</a:tableStyleId>
              </a:tblPr>
              <a:tblGrid>
                <a:gridCol w="586788">
                  <a:extLst>
                    <a:ext uri="{9D8B030D-6E8A-4147-A177-3AD203B41FA5}">
                      <a16:colId xmlns:a16="http://schemas.microsoft.com/office/drawing/2014/main" val="1602300257"/>
                    </a:ext>
                  </a:extLst>
                </a:gridCol>
                <a:gridCol w="11209795">
                  <a:extLst>
                    <a:ext uri="{9D8B030D-6E8A-4147-A177-3AD203B41FA5}">
                      <a16:colId xmlns:a16="http://schemas.microsoft.com/office/drawing/2014/main" val="3427477491"/>
                    </a:ext>
                  </a:extLst>
                </a:gridCol>
              </a:tblGrid>
              <a:tr h="219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150" b="1" dirty="0">
                          <a:effectLst/>
                          <a:latin typeface="Montserrat regular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150" b="1" dirty="0">
                          <a:effectLst/>
                          <a:latin typeface="Montserrat regular"/>
                        </a:rPr>
                        <a:t>п/п</a:t>
                      </a:r>
                      <a:endParaRPr lang="ru-RU" sz="1150" b="1" dirty="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150" b="1" dirty="0">
                          <a:effectLst/>
                          <a:latin typeface="Montserrat regular"/>
                        </a:rPr>
                        <a:t>Блоки</a:t>
                      </a:r>
                      <a:r>
                        <a:rPr lang="ru-RU" sz="1150" b="1" spc="-35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150" b="1" dirty="0" err="1">
                          <a:effectLst/>
                          <a:latin typeface="Montserrat regular"/>
                        </a:rPr>
                        <a:t>ПООП</a:t>
                      </a:r>
                      <a:r>
                        <a:rPr lang="ru-RU" sz="1150" b="1" spc="-35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150" b="1" dirty="0" err="1">
                          <a:effectLst/>
                          <a:latin typeface="Montserrat regular"/>
                        </a:rPr>
                        <a:t>НОО</a:t>
                      </a:r>
                      <a:r>
                        <a:rPr lang="ru-RU" sz="1150" b="1" dirty="0">
                          <a:effectLst/>
                          <a:latin typeface="Montserrat regular"/>
                        </a:rPr>
                        <a:t>:</a:t>
                      </a:r>
                      <a:r>
                        <a:rPr lang="ru-RU" sz="1150" b="1" spc="-35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150" b="1" dirty="0">
                          <a:effectLst/>
                          <a:latin typeface="Montserrat regular"/>
                        </a:rPr>
                        <a:t>выпускник</a:t>
                      </a:r>
                      <a:r>
                        <a:rPr lang="ru-RU" sz="1150" b="1" spc="-45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150" b="1" dirty="0">
                          <a:effectLst/>
                          <a:latin typeface="Montserrat regular"/>
                        </a:rPr>
                        <a:t>научится</a:t>
                      </a:r>
                      <a:r>
                        <a:rPr lang="ru-RU" sz="1150" b="1" spc="-35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150" b="1" dirty="0">
                          <a:effectLst/>
                          <a:latin typeface="Montserrat regular"/>
                        </a:rPr>
                        <a:t>/</a:t>
                      </a:r>
                      <a:r>
                        <a:rPr lang="ru-RU" sz="1150" b="1" spc="-20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150" b="1" dirty="0">
                          <a:effectLst/>
                          <a:latin typeface="Montserrat regular"/>
                        </a:rPr>
                        <a:t>получит </a:t>
                      </a:r>
                      <a:r>
                        <a:rPr lang="ru-RU" sz="1150" b="1" spc="-285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150" b="1" dirty="0">
                          <a:effectLst/>
                          <a:latin typeface="Montserrat regular"/>
                        </a:rPr>
                        <a:t>возможность</a:t>
                      </a:r>
                      <a:r>
                        <a:rPr lang="ru-RU" sz="1150" b="1" spc="-10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150" b="1" dirty="0">
                          <a:effectLst/>
                          <a:latin typeface="Montserrat regular"/>
                        </a:rPr>
                        <a:t>научиться</a:t>
                      </a:r>
                      <a:r>
                        <a:rPr lang="ru-RU" sz="1150" b="1" spc="-5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150" b="1" dirty="0">
                          <a:effectLst/>
                          <a:latin typeface="Montserrat regular"/>
                        </a:rPr>
                        <a:t>или</a:t>
                      </a:r>
                      <a:r>
                        <a:rPr lang="ru-RU" sz="1150" b="1" spc="-10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150" b="1" dirty="0">
                          <a:effectLst/>
                          <a:latin typeface="Montserrat regular"/>
                        </a:rPr>
                        <a:t>проверяемые требования</a:t>
                      </a:r>
                      <a:r>
                        <a:rPr lang="ru-RU" sz="1150" b="1" spc="-20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150" b="1" dirty="0">
                          <a:effectLst/>
                          <a:latin typeface="Montserrat regular"/>
                        </a:rPr>
                        <a:t>(умения)</a:t>
                      </a:r>
                      <a:r>
                        <a:rPr lang="ru-RU" sz="1150" b="1" spc="-25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150" b="1" dirty="0">
                          <a:effectLst/>
                          <a:latin typeface="Montserrat regular"/>
                        </a:rPr>
                        <a:t>в</a:t>
                      </a:r>
                      <a:r>
                        <a:rPr lang="ru-RU" sz="1150" b="1" spc="-30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150" b="1" dirty="0">
                          <a:effectLst/>
                          <a:latin typeface="Montserrat regular"/>
                        </a:rPr>
                        <a:t>соответствии</a:t>
                      </a:r>
                      <a:r>
                        <a:rPr lang="ru-RU" sz="1150" b="1" spc="-20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150" b="1" dirty="0">
                          <a:effectLst/>
                          <a:latin typeface="Montserrat regular"/>
                        </a:rPr>
                        <a:t>с</a:t>
                      </a:r>
                      <a:r>
                        <a:rPr lang="ru-RU" sz="1150" b="1" spc="-25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150" b="1" dirty="0" err="1">
                          <a:effectLst/>
                          <a:latin typeface="Montserrat regular"/>
                        </a:rPr>
                        <a:t>ФГОС</a:t>
                      </a:r>
                      <a:endParaRPr lang="ru-RU" sz="1150" b="1" dirty="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84286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50" dirty="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Овладение базовыми историческими знаниями, а также представлениями о закономерностях развития человеческого общества в социальной, экономической, политической, научной и культурной сферах. Рассказывать о значительных событиях и личностях отечественной и всеобщей истории Нового времени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768954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50" dirty="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Умение определять понятия, создавать обобщения, устанавливать аналогии, классифицировать, самостоятельно выбирать основания и критерии для классификации. Овладение базовыми историческими знаниями, а также представлениями о закономерностях развития человеческого общества в социальной, экономической, политической, научной и культурной сферах. Применять понятийный аппарат исторического знания и приемы исторического анализа для раскрытия сущности и значения событий и явлений прошлого и современности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784926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50" dirty="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Смысловое чтение. Умения искать, анализировать, сопоставлять и оценивать содержащуюся в различных источниках информацию о событиях и явлениях прошлого и настоящего. Умение искать, анализировать, систематизировать и оценивать историческую информацию различных исторических и современных источников, раскрывая ее социальную принадлежность и познавательную ценность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4819962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50" dirty="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Умение создавать, применять и преобразовывать знаки и символы, модели и схемы для решения учебных и познавательных задач. Овладение базовыми историческими знаниями, а также представлениями о закономерностях развития человеческого общества в социальной, экономической, политической и культурной сферах. Использовать историческую карту как источник информации о границах России и других государств в Новое время, об основных процессах социально-экономического развития, о местах важнейших событий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756613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50" dirty="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Умение создавать, применять и преобразовывать знаки и символы, модели и схемы для решения учебных и познавательных задач. Овладение базовыми историческими знаниями, а также представлениями о закономерностях развития человеческого общества в социальной, экономической, политической и культурной сферах. Использовать историческую карту как источник информации о границах России и других государств в Новое время, об основных процессах социально-экономического развития, о местах важнейших событий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3452799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50" dirty="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Умение создавать, применять и преобразовывать знаки и символы, модели и схемы для решения учебных и познавательных задач. Овладение базовыми историческими знаниями, а также представлениями о закономерностях развития человеческого общества в социальной, экономической, политической, научной и культурной сферах. Умение работать с письменными, изобразительными и вещественными историческими источниками, понимать и интерпретировать содержащуюся в них информацию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059244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50" dirty="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Умение создавать, применять и преобразовывать знаки и символы, модели и схемы для решения учебных и познавательных задач. Овладение базовыми историческими знаниями, а также представлениями о закономерностях развития человеческого общества в социальной, экономической, политической, научной и культурной сферах. Умение работать с письменными, изобразительными и вещественными историческими источниками, понимать и интерпретировать содержащуюся в них информацию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8273726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50" dirty="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Способность определять и аргументировать свое отношение к содержащейся в различных источниках информации о событиях и явлениях прошлого и настоящего. Умение искать, анализировать, систематизировать и оценивать историческую информацию различных исторических и современных источников, раскрывая ее социальную принадлежность и познавательную ценность; способность определять и аргументировать свое отношение к ней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88966"/>
                  </a:ext>
                </a:extLst>
              </a:tr>
              <a:tr h="2168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50" dirty="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Умение осознанно использовать речевые средства в соответствии с задачей коммуникации; владение устной и письменной речью, монологической контекстной речью. Умение оценивать правильность выполнения учебной задачи, собственные возможности ее решения. Владение опытом историко-культурного, цивилизационного подхода к оценке социальных явлений, современных глобальных процессов. Сформированность основ гражданской, этно-национальной, социальной, культурной самоидентификации личности обучающегося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2328884"/>
                  </a:ext>
                </a:extLst>
              </a:tr>
            </a:tbl>
          </a:graphicData>
        </a:graphic>
      </p:graphicFrame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6AA098EB-00A5-4472-B92F-2DD914CD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620" y="292746"/>
            <a:ext cx="10728960" cy="594360"/>
          </a:xfrm>
        </p:spPr>
        <p:txBody>
          <a:bodyPr/>
          <a:lstStyle/>
          <a:p>
            <a:r>
              <a:rPr lang="ru-RU" dirty="0"/>
              <a:t>Требования (умения)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2D725B-2BDC-4DB0-A079-8F07BC4EC894}"/>
              </a:ext>
            </a:extLst>
          </p:cNvPr>
          <p:cNvSpPr txBox="1"/>
          <p:nvPr/>
        </p:nvSpPr>
        <p:spPr>
          <a:xfrm>
            <a:off x="10876575" y="13711"/>
            <a:ext cx="1315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История, 7 класс</a:t>
            </a:r>
          </a:p>
        </p:txBody>
      </p:sp>
    </p:spTree>
    <p:extLst>
      <p:ext uri="{BB962C8B-B14F-4D97-AF65-F5344CB8AC3E}">
        <p14:creationId xmlns:p14="http://schemas.microsoft.com/office/powerpoint/2010/main" val="267989672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8362281" cy="444387"/>
          </a:xfrm>
        </p:spPr>
        <p:txBody>
          <a:bodyPr>
            <a:noAutofit/>
          </a:bodyPr>
          <a:lstStyle/>
          <a:p>
            <a:r>
              <a:rPr lang="ru-RU" sz="2000" dirty="0"/>
              <a:t>Изменение доли участников по качеству знаний («4»+«5») по результатам ВПР в  2021-2024 гг.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B778A58D-E6E9-4DE1-8D27-8FDCACC32A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1294497"/>
              </p:ext>
            </p:extLst>
          </p:nvPr>
        </p:nvGraphicFramePr>
        <p:xfrm>
          <a:off x="98854" y="719667"/>
          <a:ext cx="11986054" cy="303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8FAA810D-E1F2-4CF0-9CEE-B6A9C74CD0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5009878"/>
              </p:ext>
            </p:extLst>
          </p:nvPr>
        </p:nvGraphicFramePr>
        <p:xfrm>
          <a:off x="0" y="3656001"/>
          <a:ext cx="11986054" cy="303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BA0B1F4-E4A2-4D55-9145-67E8FBC4A82A}"/>
              </a:ext>
            </a:extLst>
          </p:cNvPr>
          <p:cNvSpPr txBox="1"/>
          <p:nvPr/>
        </p:nvSpPr>
        <p:spPr>
          <a:xfrm>
            <a:off x="10876575" y="13711"/>
            <a:ext cx="1315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История, 7 класс</a:t>
            </a:r>
          </a:p>
        </p:txBody>
      </p:sp>
    </p:spTree>
    <p:extLst>
      <p:ext uri="{BB962C8B-B14F-4D97-AF65-F5344CB8AC3E}">
        <p14:creationId xmlns:p14="http://schemas.microsoft.com/office/powerpoint/2010/main" val="353572682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300365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Достижение планируемых результатов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DC35874-62BF-4D4F-AC73-5604ABA8AB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9939629"/>
              </p:ext>
            </p:extLst>
          </p:nvPr>
        </p:nvGraphicFramePr>
        <p:xfrm>
          <a:off x="409575" y="723900"/>
          <a:ext cx="11363325" cy="539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24746DC-6D51-48FE-8696-5F0A72E1476D}"/>
              </a:ext>
            </a:extLst>
          </p:cNvPr>
          <p:cNvSpPr txBox="1"/>
          <p:nvPr/>
        </p:nvSpPr>
        <p:spPr>
          <a:xfrm>
            <a:off x="9597339" y="5999520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лучше общероссийского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90D271-C629-4ADF-8943-37A49A4D5ED3}"/>
              </a:ext>
            </a:extLst>
          </p:cNvPr>
          <p:cNvSpPr txBox="1"/>
          <p:nvPr/>
        </p:nvSpPr>
        <p:spPr>
          <a:xfrm>
            <a:off x="9597339" y="6253345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выше 80%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D48567-4EC9-43E0-B87B-7C7AEB86AA00}"/>
              </a:ext>
            </a:extLst>
          </p:cNvPr>
          <p:cNvSpPr txBox="1"/>
          <p:nvPr/>
        </p:nvSpPr>
        <p:spPr>
          <a:xfrm>
            <a:off x="9597337" y="6546819"/>
            <a:ext cx="243162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 самый  низкий % выполнения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317570-9DA7-45C8-95C0-FC8B34A1C001}"/>
              </a:ext>
            </a:extLst>
          </p:cNvPr>
          <p:cNvSpPr txBox="1"/>
          <p:nvPr/>
        </p:nvSpPr>
        <p:spPr>
          <a:xfrm>
            <a:off x="9267841" y="6340614"/>
            <a:ext cx="329501" cy="17814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DBF8BB-E2A5-4BC6-A512-B2C88FF1140D}"/>
              </a:ext>
            </a:extLst>
          </p:cNvPr>
          <p:cNvSpPr txBox="1"/>
          <p:nvPr/>
        </p:nvSpPr>
        <p:spPr>
          <a:xfrm>
            <a:off x="9269763" y="6588111"/>
            <a:ext cx="327574" cy="1944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7FE6DA13-B5DC-473A-AEFF-6B242BFB4357}"/>
              </a:ext>
            </a:extLst>
          </p:cNvPr>
          <p:cNvSpPr txBox="1"/>
          <p:nvPr/>
        </p:nvSpPr>
        <p:spPr>
          <a:xfrm>
            <a:off x="9267835" y="6077441"/>
            <a:ext cx="329512" cy="19444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010943-8251-4B1A-AFC2-F4355C104CE4}"/>
              </a:ext>
            </a:extLst>
          </p:cNvPr>
          <p:cNvSpPr txBox="1"/>
          <p:nvPr/>
        </p:nvSpPr>
        <p:spPr>
          <a:xfrm>
            <a:off x="10876575" y="13711"/>
            <a:ext cx="1315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История, 7 класс</a:t>
            </a:r>
          </a:p>
        </p:txBody>
      </p:sp>
    </p:spTree>
    <p:extLst>
      <p:ext uri="{BB962C8B-B14F-4D97-AF65-F5344CB8AC3E}">
        <p14:creationId xmlns:p14="http://schemas.microsoft.com/office/powerpoint/2010/main" val="1329070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8362281" cy="444387"/>
          </a:xfrm>
        </p:spPr>
        <p:txBody>
          <a:bodyPr>
            <a:noAutofit/>
          </a:bodyPr>
          <a:lstStyle/>
          <a:p>
            <a:r>
              <a:rPr lang="ru-RU" sz="2000" b="1" dirty="0"/>
              <a:t>Изменение доли участников по качеству знаний («4»+«5») по результатам ВПР  в  2021-2024 гг.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B778A58D-E6E9-4DE1-8D27-8FDCACC32A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7260359"/>
              </p:ext>
            </p:extLst>
          </p:nvPr>
        </p:nvGraphicFramePr>
        <p:xfrm>
          <a:off x="98854" y="719667"/>
          <a:ext cx="11986054" cy="303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8FAA810D-E1F2-4CF0-9CEE-B6A9C74CD0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7441557"/>
              </p:ext>
            </p:extLst>
          </p:nvPr>
        </p:nvGraphicFramePr>
        <p:xfrm>
          <a:off x="0" y="3691468"/>
          <a:ext cx="11986054" cy="303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8CE7C4C-4375-42BB-9278-4CB7263037B5}"/>
              </a:ext>
            </a:extLst>
          </p:cNvPr>
          <p:cNvSpPr txBox="1"/>
          <p:nvPr/>
        </p:nvSpPr>
        <p:spPr>
          <a:xfrm>
            <a:off x="10597333" y="13711"/>
            <a:ext cx="15946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Русский язык, 7 класс</a:t>
            </a:r>
          </a:p>
        </p:txBody>
      </p:sp>
    </p:spTree>
    <p:extLst>
      <p:ext uri="{BB962C8B-B14F-4D97-AF65-F5344CB8AC3E}">
        <p14:creationId xmlns:p14="http://schemas.microsoft.com/office/powerpoint/2010/main" val="269698316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Распределение участников по отметкам, %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FFA6CE0-D724-4244-B21F-300A8875D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562718"/>
              </p:ext>
            </p:extLst>
          </p:nvPr>
        </p:nvGraphicFramePr>
        <p:xfrm>
          <a:off x="139546" y="3149147"/>
          <a:ext cx="3756179" cy="952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2229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</a:tblGrid>
              <a:tr h="2963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Количество участников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 класс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Россия (вся выборка)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479710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Приморский край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6192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9007028"/>
                  </a:ext>
                </a:extLst>
              </a:tr>
            </a:tbl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4478881-B93D-411D-81FB-2A5AB84EA5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4434995"/>
              </p:ext>
            </p:extLst>
          </p:nvPr>
        </p:nvGraphicFramePr>
        <p:xfrm>
          <a:off x="4095749" y="723900"/>
          <a:ext cx="7677151" cy="56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206672C-457F-4BB3-9B38-EF08931E0D10}"/>
              </a:ext>
            </a:extLst>
          </p:cNvPr>
          <p:cNvSpPr txBox="1"/>
          <p:nvPr/>
        </p:nvSpPr>
        <p:spPr>
          <a:xfrm>
            <a:off x="10876575" y="13711"/>
            <a:ext cx="1315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История, 7 класс</a:t>
            </a:r>
          </a:p>
        </p:txBody>
      </p:sp>
    </p:spTree>
    <p:extLst>
      <p:ext uri="{BB962C8B-B14F-4D97-AF65-F5344CB8AC3E}">
        <p14:creationId xmlns:p14="http://schemas.microsoft.com/office/powerpoint/2010/main" val="99719257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Распределение первичных баллов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8A7017B7-19EA-4F59-A353-2E4DF65C42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4951930"/>
              </p:ext>
            </p:extLst>
          </p:nvPr>
        </p:nvGraphicFramePr>
        <p:xfrm>
          <a:off x="504189" y="723900"/>
          <a:ext cx="11449686" cy="5500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авая фигурная скобка 1">
            <a:extLst>
              <a:ext uri="{FF2B5EF4-FFF2-40B4-BE49-F238E27FC236}">
                <a16:creationId xmlns:a16="http://schemas.microsoft.com/office/drawing/2014/main" id="{885D3207-DFA3-456F-9CC9-C9F82E22EC16}"/>
              </a:ext>
            </a:extLst>
          </p:cNvPr>
          <p:cNvSpPr/>
          <p:nvPr/>
        </p:nvSpPr>
        <p:spPr>
          <a:xfrm rot="5400000">
            <a:off x="5452011" y="4789321"/>
            <a:ext cx="291892" cy="2721871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фигурная скобка 4">
            <a:extLst>
              <a:ext uri="{FF2B5EF4-FFF2-40B4-BE49-F238E27FC236}">
                <a16:creationId xmlns:a16="http://schemas.microsoft.com/office/drawing/2014/main" id="{F8FD364E-D3CE-4ECD-9508-A8EFF0C91621}"/>
              </a:ext>
            </a:extLst>
          </p:cNvPr>
          <p:cNvSpPr/>
          <p:nvPr/>
        </p:nvSpPr>
        <p:spPr>
          <a:xfrm rot="5400000">
            <a:off x="10476649" y="5067172"/>
            <a:ext cx="291895" cy="2130427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id="{5C1F372C-0DBD-48C2-9221-45F17602B6DB}"/>
              </a:ext>
            </a:extLst>
          </p:cNvPr>
          <p:cNvSpPr/>
          <p:nvPr/>
        </p:nvSpPr>
        <p:spPr>
          <a:xfrm rot="5400000">
            <a:off x="8028354" y="4978522"/>
            <a:ext cx="291894" cy="2319644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фигурная скобка 7">
            <a:extLst>
              <a:ext uri="{FF2B5EF4-FFF2-40B4-BE49-F238E27FC236}">
                <a16:creationId xmlns:a16="http://schemas.microsoft.com/office/drawing/2014/main" id="{D70BC413-238B-4C4C-8FFF-2C59AF79E197}"/>
              </a:ext>
            </a:extLst>
          </p:cNvPr>
          <p:cNvSpPr/>
          <p:nvPr/>
        </p:nvSpPr>
        <p:spPr>
          <a:xfrm rot="5400000">
            <a:off x="2498403" y="4738831"/>
            <a:ext cx="190830" cy="2779414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8123AB-B78E-4DA2-BDCE-A3E5D1AA0A7F}"/>
              </a:ext>
            </a:extLst>
          </p:cNvPr>
          <p:cNvSpPr txBox="1"/>
          <p:nvPr/>
        </p:nvSpPr>
        <p:spPr>
          <a:xfrm>
            <a:off x="2317593" y="6315422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«2»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9A4B10-EDC8-4B6C-B931-CFE0CD0F7742}"/>
              </a:ext>
            </a:extLst>
          </p:cNvPr>
          <p:cNvSpPr txBox="1"/>
          <p:nvPr/>
        </p:nvSpPr>
        <p:spPr>
          <a:xfrm>
            <a:off x="5321732" y="6345377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«3»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3DB121-766F-449C-8C9C-B4822E7A55FA}"/>
              </a:ext>
            </a:extLst>
          </p:cNvPr>
          <p:cNvSpPr txBox="1"/>
          <p:nvPr/>
        </p:nvSpPr>
        <p:spPr>
          <a:xfrm>
            <a:off x="7898076" y="6369241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«4»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EBAF2E-4AA9-4C74-BBAF-884860710CE4}"/>
              </a:ext>
            </a:extLst>
          </p:cNvPr>
          <p:cNvSpPr txBox="1"/>
          <p:nvPr/>
        </p:nvSpPr>
        <p:spPr>
          <a:xfrm>
            <a:off x="10346371" y="6315422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«5»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04C2C7-A534-4028-9559-DF46A05A55BD}"/>
              </a:ext>
            </a:extLst>
          </p:cNvPr>
          <p:cNvSpPr txBox="1"/>
          <p:nvPr/>
        </p:nvSpPr>
        <p:spPr>
          <a:xfrm>
            <a:off x="10876575" y="13711"/>
            <a:ext cx="1315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История, 7 класс</a:t>
            </a:r>
          </a:p>
        </p:txBody>
      </p:sp>
    </p:spTree>
    <p:extLst>
      <p:ext uri="{BB962C8B-B14F-4D97-AF65-F5344CB8AC3E}">
        <p14:creationId xmlns:p14="http://schemas.microsoft.com/office/powerpoint/2010/main" val="155349529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Выполнение заданий группами участников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99A6CDC-6674-47D3-86F1-B3479447F6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8513095"/>
              </p:ext>
            </p:extLst>
          </p:nvPr>
        </p:nvGraphicFramePr>
        <p:xfrm>
          <a:off x="831850" y="900641"/>
          <a:ext cx="10902950" cy="5742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93686FD-8971-48A1-B506-212843781FB9}"/>
              </a:ext>
            </a:extLst>
          </p:cNvPr>
          <p:cNvSpPr txBox="1"/>
          <p:nvPr/>
        </p:nvSpPr>
        <p:spPr>
          <a:xfrm>
            <a:off x="10876575" y="13711"/>
            <a:ext cx="1315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История, 7 класс</a:t>
            </a:r>
          </a:p>
        </p:txBody>
      </p:sp>
    </p:spTree>
    <p:extLst>
      <p:ext uri="{BB962C8B-B14F-4D97-AF65-F5344CB8AC3E}">
        <p14:creationId xmlns:p14="http://schemas.microsoft.com/office/powerpoint/2010/main" val="277336022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967" y="288781"/>
            <a:ext cx="8032767" cy="509260"/>
          </a:xfrm>
        </p:spPr>
        <p:txBody>
          <a:bodyPr>
            <a:normAutofit fontScale="90000"/>
          </a:bodyPr>
          <a:lstStyle/>
          <a:p>
            <a:r>
              <a:rPr lang="ru-RU" dirty="0"/>
              <a:t>Сравнение отметок за работу с отметками по журналу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24BC52-A592-4D9B-A78B-11E4B2BE2668}"/>
              </a:ext>
            </a:extLst>
          </p:cNvPr>
          <p:cNvSpPr txBox="1"/>
          <p:nvPr/>
        </p:nvSpPr>
        <p:spPr>
          <a:xfrm>
            <a:off x="10876575" y="13711"/>
            <a:ext cx="1315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История, 7 класс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Диаграмма 6">
                <a:extLst>
                  <a:ext uri="{FF2B5EF4-FFF2-40B4-BE49-F238E27FC236}">
                    <a16:creationId xmlns:a16="http://schemas.microsoft.com/office/drawing/2014/main" id="{02D813A6-0CED-4D0D-A061-A485EF78AE0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644424405"/>
                  </p:ext>
                </p:extLst>
              </p:nvPr>
            </p:nvGraphicFramePr>
            <p:xfrm>
              <a:off x="1988191" y="1174458"/>
              <a:ext cx="7659231" cy="433019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7" name="Диаграмма 6">
                <a:extLst>
                  <a:ext uri="{FF2B5EF4-FFF2-40B4-BE49-F238E27FC236}">
                    <a16:creationId xmlns:a16="http://schemas.microsoft.com/office/drawing/2014/main" id="{02D813A6-0CED-4D0D-A061-A485EF78AE0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88191" y="1174458"/>
                <a:ext cx="7659231" cy="433019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097510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FA4C46F-5D12-76B5-8BC8-F8B04389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870" y="297181"/>
            <a:ext cx="10728960" cy="594360"/>
          </a:xfrm>
        </p:spPr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id="{C43E84AE-2FC9-4608-BADC-F993BE74A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84" y="1237507"/>
            <a:ext cx="11467694" cy="5323312"/>
          </a:xfrm>
        </p:spPr>
        <p:txBody>
          <a:bodyPr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В ВПР по истории в  7 классах приняло участие </a:t>
            </a:r>
            <a:r>
              <a:rPr lang="ru-RU" sz="2800" b="1" dirty="0">
                <a:latin typeface="+mn-lt"/>
              </a:rPr>
              <a:t>6192</a:t>
            </a:r>
            <a:r>
              <a:rPr lang="ru-RU" sz="2800" dirty="0">
                <a:latin typeface="+mn-lt"/>
              </a:rPr>
              <a:t> человека.</a:t>
            </a:r>
          </a:p>
          <a:p>
            <a:endParaRPr lang="ru-RU" sz="2800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Не справились с  работой (получили «2») </a:t>
            </a:r>
            <a:r>
              <a:rPr lang="ru-RU" sz="2800" b="1" dirty="0">
                <a:latin typeface="+mn-lt"/>
              </a:rPr>
              <a:t>347</a:t>
            </a:r>
            <a:r>
              <a:rPr lang="ru-RU" sz="2800" dirty="0">
                <a:latin typeface="+mn-lt"/>
              </a:rPr>
              <a:t> участников (</a:t>
            </a:r>
            <a:r>
              <a:rPr lang="ru-RU" sz="2800" b="1" dirty="0">
                <a:latin typeface="+mn-lt"/>
              </a:rPr>
              <a:t>5,6</a:t>
            </a:r>
            <a:r>
              <a:rPr lang="ru-RU" sz="2800" dirty="0">
                <a:latin typeface="+mn-lt"/>
              </a:rPr>
              <a:t>%).</a:t>
            </a:r>
          </a:p>
          <a:p>
            <a:endParaRPr lang="ru-RU" sz="2800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 </a:t>
            </a:r>
            <a:r>
              <a:rPr lang="ru-RU" sz="2800" b="1" dirty="0">
                <a:latin typeface="+mn-lt"/>
              </a:rPr>
              <a:t>50,11</a:t>
            </a:r>
            <a:r>
              <a:rPr lang="ru-RU" sz="2800" dirty="0">
                <a:latin typeface="+mn-lt"/>
              </a:rPr>
              <a:t>% участников показали качество знаний (получили «4» и «5») в  процессе выполнения работы.</a:t>
            </a:r>
          </a:p>
          <a:p>
            <a:endParaRPr lang="ru-RU" sz="2800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Наибольшую сложность при выполнении работы вызвали задания  </a:t>
            </a:r>
            <a:r>
              <a:rPr lang="ru-RU" sz="2800" b="1" dirty="0">
                <a:latin typeface="+mn-lt"/>
              </a:rPr>
              <a:t>3, 4, 5, 8.</a:t>
            </a:r>
            <a:endParaRPr lang="ru-RU" sz="2800" dirty="0">
              <a:latin typeface="+mn-lt"/>
            </a:endParaRPr>
          </a:p>
          <a:p>
            <a:endParaRPr lang="ru-RU" sz="2800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C5C766-1836-4827-9DC0-59B644BBD6B0}"/>
              </a:ext>
            </a:extLst>
          </p:cNvPr>
          <p:cNvSpPr txBox="1"/>
          <p:nvPr/>
        </p:nvSpPr>
        <p:spPr>
          <a:xfrm>
            <a:off x="10876575" y="13711"/>
            <a:ext cx="1315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История, 7 класс</a:t>
            </a:r>
          </a:p>
        </p:txBody>
      </p:sp>
    </p:spTree>
    <p:extLst>
      <p:ext uri="{BB962C8B-B14F-4D97-AF65-F5344CB8AC3E}">
        <p14:creationId xmlns:p14="http://schemas.microsoft.com/office/powerpoint/2010/main" val="98834851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E7192A1F-275E-951D-1242-8D6271F06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857" y="1993557"/>
            <a:ext cx="10068285" cy="4740464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>
                <a:latin typeface="+mn-lt"/>
              </a:rPr>
              <a:t>Основные результаты </a:t>
            </a:r>
          </a:p>
          <a:p>
            <a:pPr algn="ctr"/>
            <a:r>
              <a:rPr lang="ru-RU" sz="6600" b="1" dirty="0">
                <a:latin typeface="+mn-lt"/>
              </a:rPr>
              <a:t>по географии</a:t>
            </a:r>
          </a:p>
        </p:txBody>
      </p:sp>
    </p:spTree>
    <p:extLst>
      <p:ext uri="{BB962C8B-B14F-4D97-AF65-F5344CB8AC3E}">
        <p14:creationId xmlns:p14="http://schemas.microsoft.com/office/powerpoint/2010/main" val="365399803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0F7D01D-7223-435B-A3CF-762E77D525DC}"/>
              </a:ext>
            </a:extLst>
          </p:cNvPr>
          <p:cNvSpPr txBox="1">
            <a:spLocks/>
          </p:cNvSpPr>
          <p:nvPr/>
        </p:nvSpPr>
        <p:spPr>
          <a:xfrm>
            <a:off x="3490686" y="290710"/>
            <a:ext cx="3116580" cy="594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Описание работы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452794E-3ABB-4847-9459-CB69FDB4776B}"/>
              </a:ext>
            </a:extLst>
          </p:cNvPr>
          <p:cNvSpPr/>
          <p:nvPr/>
        </p:nvSpPr>
        <p:spPr>
          <a:xfrm>
            <a:off x="108739" y="2341046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8/20 заданий (с учетом пунктов заданий)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4BA2786-3DFF-41D6-A840-04D3ABEAA725}"/>
              </a:ext>
            </a:extLst>
          </p:cNvPr>
          <p:cNvSpPr/>
          <p:nvPr/>
        </p:nvSpPr>
        <p:spPr>
          <a:xfrm>
            <a:off x="1939188" y="2341046"/>
            <a:ext cx="2883243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16 заданий базового уровня сложности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E1EAEA2-B72C-4122-8C12-CC36DD7CF02D}"/>
              </a:ext>
            </a:extLst>
          </p:cNvPr>
          <p:cNvSpPr/>
          <p:nvPr/>
        </p:nvSpPr>
        <p:spPr>
          <a:xfrm>
            <a:off x="113682" y="5200288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Работа состоит из одной части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31FB0FC-E027-4013-AD37-A9F2A0F8AB8A}"/>
              </a:ext>
            </a:extLst>
          </p:cNvPr>
          <p:cNvSpPr/>
          <p:nvPr/>
        </p:nvSpPr>
        <p:spPr>
          <a:xfrm>
            <a:off x="3587584" y="5200288"/>
            <a:ext cx="8250804" cy="1518852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</a:rPr>
              <a:t>С учетом времени, отведенного на выполнение работы, задания требуют преимущественно краткого ответа в виде записи слов или словосочетаний, последовательности цифр, чисел, а также ответа, представленного в графической форме (в виде изображения знаков/символов), в форме записи/отметки на контурной карте, заполненной таблицы или </a:t>
            </a:r>
            <a:r>
              <a:rPr lang="ru-RU" sz="1400" dirty="0" err="1">
                <a:solidFill>
                  <a:schemeClr val="tx1"/>
                </a:solidFill>
              </a:rPr>
              <a:t>блоксхемы</a:t>
            </a:r>
            <a:r>
              <a:rPr lang="ru-RU" sz="1400" dirty="0">
                <a:solidFill>
                  <a:schemeClr val="tx1"/>
                </a:solidFill>
              </a:rPr>
              <a:t>. </a:t>
            </a:r>
          </a:p>
          <a:p>
            <a:r>
              <a:rPr lang="ru-RU" sz="1400" dirty="0">
                <a:solidFill>
                  <a:schemeClr val="tx1"/>
                </a:solidFill>
              </a:rPr>
              <a:t>Задания (пункты) 1.1, 1.2, 1.3, 2.1, 3.1, 6.1 выполняются с использованием географических карт, приведенных в работе.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0E5816E-2110-4725-BDF8-B4AAAD3DAE81}"/>
              </a:ext>
            </a:extLst>
          </p:cNvPr>
          <p:cNvSpPr/>
          <p:nvPr/>
        </p:nvSpPr>
        <p:spPr>
          <a:xfrm>
            <a:off x="5048976" y="3265538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минимальный балл за работу - </a:t>
            </a:r>
            <a:r>
              <a:rPr lang="ru-RU" b="1" dirty="0">
                <a:solidFill>
                  <a:sysClr val="windowText" lastClr="000000"/>
                </a:solidFill>
              </a:rPr>
              <a:t>11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EC46491-BD9C-4F30-ABB8-8D06FC9DB66F}"/>
              </a:ext>
            </a:extLst>
          </p:cNvPr>
          <p:cNvSpPr/>
          <p:nvPr/>
        </p:nvSpPr>
        <p:spPr>
          <a:xfrm>
            <a:off x="5048976" y="2351806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максимальный балл за работу -  </a:t>
            </a:r>
            <a:r>
              <a:rPr lang="ru-RU" b="1" dirty="0">
                <a:solidFill>
                  <a:sysClr val="windowText" lastClr="000000"/>
                </a:solidFill>
              </a:rPr>
              <a:t>35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EEB01CB-1853-44FF-B0DC-3ADB00B795AF}"/>
              </a:ext>
            </a:extLst>
          </p:cNvPr>
          <p:cNvSpPr/>
          <p:nvPr/>
        </p:nvSpPr>
        <p:spPr>
          <a:xfrm>
            <a:off x="1939187" y="3265538"/>
            <a:ext cx="2883243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4 задания повышенного уровня сложности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BD5BEBA-741E-4EA2-8876-EB92469EB874}"/>
              </a:ext>
            </a:extLst>
          </p:cNvPr>
          <p:cNvSpPr/>
          <p:nvPr/>
        </p:nvSpPr>
        <p:spPr>
          <a:xfrm>
            <a:off x="8207221" y="1422511"/>
            <a:ext cx="3525107" cy="807308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Перевод первичных баллов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в  отметки по пятибалльной шкале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7506DA7C-50E6-4EB1-B291-D46D754086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234336"/>
              </p:ext>
            </p:extLst>
          </p:nvPr>
        </p:nvGraphicFramePr>
        <p:xfrm>
          <a:off x="7953375" y="2389325"/>
          <a:ext cx="4002735" cy="1715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6814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705455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  <a:gridCol w="673488">
                  <a:extLst>
                    <a:ext uri="{9D8B030D-6E8A-4147-A177-3AD203B41FA5}">
                      <a16:colId xmlns:a16="http://schemas.microsoft.com/office/drawing/2014/main" val="1410754882"/>
                    </a:ext>
                  </a:extLst>
                </a:gridCol>
                <a:gridCol w="664134">
                  <a:extLst>
                    <a:ext uri="{9D8B030D-6E8A-4147-A177-3AD203B41FA5}">
                      <a16:colId xmlns:a16="http://schemas.microsoft.com/office/drawing/2014/main" val="3208314456"/>
                    </a:ext>
                  </a:extLst>
                </a:gridCol>
                <a:gridCol w="682844">
                  <a:extLst>
                    <a:ext uri="{9D8B030D-6E8A-4147-A177-3AD203B41FA5}">
                      <a16:colId xmlns:a16="http://schemas.microsoft.com/office/drawing/2014/main" val="4101601159"/>
                    </a:ext>
                  </a:extLst>
                </a:gridCol>
              </a:tblGrid>
              <a:tr h="7779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Отметка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«2»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«3»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«4»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«5»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93795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Первичные баллы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0-10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11-22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23-30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31-35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</a:tbl>
          </a:graphicData>
        </a:graphic>
      </p:graphicFrame>
      <p:pic>
        <p:nvPicPr>
          <p:cNvPr id="17" name="Рисунок 16" descr="Часы">
            <a:extLst>
              <a:ext uri="{FF2B5EF4-FFF2-40B4-BE49-F238E27FC236}">
                <a16:creationId xmlns:a16="http://schemas.microsoft.com/office/drawing/2014/main" id="{305C066C-516A-49B0-B9CF-8A7285CF7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612" y="3966678"/>
            <a:ext cx="1233610" cy="1233610"/>
          </a:xfrm>
          <a:prstGeom prst="rect">
            <a:avLst/>
          </a:prstGeom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17BD4829-F0EE-426E-95EF-C14D905F9713}"/>
              </a:ext>
            </a:extLst>
          </p:cNvPr>
          <p:cNvSpPr/>
          <p:nvPr/>
        </p:nvSpPr>
        <p:spPr>
          <a:xfrm>
            <a:off x="1985236" y="5200288"/>
            <a:ext cx="1263972" cy="1518852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45 минут</a:t>
            </a:r>
          </a:p>
        </p:txBody>
      </p:sp>
      <p:pic>
        <p:nvPicPr>
          <p:cNvPr id="20" name="Рисунок 19" descr="Документ">
            <a:extLst>
              <a:ext uri="{FF2B5EF4-FFF2-40B4-BE49-F238E27FC236}">
                <a16:creationId xmlns:a16="http://schemas.microsoft.com/office/drawing/2014/main" id="{0627694F-307C-4CA3-BF8D-9B63DD6F6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475" y="1125928"/>
            <a:ext cx="1139034" cy="1139034"/>
          </a:xfrm>
          <a:prstGeom prst="rect">
            <a:avLst/>
          </a:prstGeom>
        </p:spPr>
      </p:pic>
      <p:pic>
        <p:nvPicPr>
          <p:cNvPr id="21" name="Рисунок 20" descr="Поделиться">
            <a:extLst>
              <a:ext uri="{FF2B5EF4-FFF2-40B4-BE49-F238E27FC236}">
                <a16:creationId xmlns:a16="http://schemas.microsoft.com/office/drawing/2014/main" id="{F8F9697D-AED4-4A45-A862-D48E11A392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64744" y="208110"/>
            <a:ext cx="1054895" cy="105489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4CCD65B-C540-4D82-B88F-4048C067ADEC}"/>
              </a:ext>
            </a:extLst>
          </p:cNvPr>
          <p:cNvSpPr txBox="1"/>
          <p:nvPr/>
        </p:nvSpPr>
        <p:spPr>
          <a:xfrm>
            <a:off x="10795592" y="50499"/>
            <a:ext cx="1396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География, 7 класс</a:t>
            </a:r>
          </a:p>
        </p:txBody>
      </p:sp>
    </p:spTree>
    <p:extLst>
      <p:ext uri="{BB962C8B-B14F-4D97-AF65-F5344CB8AC3E}">
        <p14:creationId xmlns:p14="http://schemas.microsoft.com/office/powerpoint/2010/main" val="325115885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23AEC73-3C65-42DB-8517-994DE7F35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527629"/>
              </p:ext>
            </p:extLst>
          </p:nvPr>
        </p:nvGraphicFramePr>
        <p:xfrm>
          <a:off x="197708" y="803053"/>
          <a:ext cx="11796583" cy="5333746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{5940675A-B579-460E-94D1-54222C63F5DA}</a:tableStyleId>
              </a:tblPr>
              <a:tblGrid>
                <a:gridCol w="586788">
                  <a:extLst>
                    <a:ext uri="{9D8B030D-6E8A-4147-A177-3AD203B41FA5}">
                      <a16:colId xmlns:a16="http://schemas.microsoft.com/office/drawing/2014/main" val="1602300257"/>
                    </a:ext>
                  </a:extLst>
                </a:gridCol>
                <a:gridCol w="11209795">
                  <a:extLst>
                    <a:ext uri="{9D8B030D-6E8A-4147-A177-3AD203B41FA5}">
                      <a16:colId xmlns:a16="http://schemas.microsoft.com/office/drawing/2014/main" val="3427477491"/>
                    </a:ext>
                  </a:extLst>
                </a:gridCol>
              </a:tblGrid>
              <a:tr h="219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100" b="1" dirty="0">
                          <a:effectLst/>
                          <a:latin typeface="Montserrat regular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100" b="1" dirty="0">
                          <a:effectLst/>
                          <a:latin typeface="Montserrat regular"/>
                        </a:rPr>
                        <a:t>п/п</a:t>
                      </a:r>
                      <a:endParaRPr lang="ru-RU" sz="1100" b="1" dirty="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100" b="1" dirty="0">
                          <a:effectLst/>
                          <a:latin typeface="Montserrat regular"/>
                        </a:rPr>
                        <a:t>Блоки</a:t>
                      </a:r>
                      <a:r>
                        <a:rPr lang="ru-RU" sz="1100" b="1" spc="-35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100" b="1" dirty="0" err="1">
                          <a:effectLst/>
                          <a:latin typeface="Montserrat regular"/>
                        </a:rPr>
                        <a:t>ПООП</a:t>
                      </a:r>
                      <a:r>
                        <a:rPr lang="ru-RU" sz="1100" b="1" spc="-35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100" b="1" dirty="0" err="1">
                          <a:effectLst/>
                          <a:latin typeface="Montserrat regular"/>
                        </a:rPr>
                        <a:t>НОО</a:t>
                      </a:r>
                      <a:r>
                        <a:rPr lang="ru-RU" sz="1100" b="1" dirty="0">
                          <a:effectLst/>
                          <a:latin typeface="Montserrat regular"/>
                        </a:rPr>
                        <a:t>:</a:t>
                      </a:r>
                      <a:r>
                        <a:rPr lang="ru-RU" sz="1100" b="1" spc="-35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Montserrat regular"/>
                        </a:rPr>
                        <a:t>выпускник</a:t>
                      </a:r>
                      <a:r>
                        <a:rPr lang="ru-RU" sz="1100" b="1" spc="-45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Montserrat regular"/>
                        </a:rPr>
                        <a:t>научится</a:t>
                      </a:r>
                      <a:r>
                        <a:rPr lang="ru-RU" sz="1100" b="1" spc="-35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Montserrat regular"/>
                        </a:rPr>
                        <a:t>/</a:t>
                      </a:r>
                      <a:r>
                        <a:rPr lang="ru-RU" sz="1100" b="1" spc="-20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Montserrat regular"/>
                        </a:rPr>
                        <a:t>получит </a:t>
                      </a:r>
                      <a:r>
                        <a:rPr lang="ru-RU" sz="1100" b="1" spc="-285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Montserrat regular"/>
                        </a:rPr>
                        <a:t>возможность</a:t>
                      </a:r>
                      <a:r>
                        <a:rPr lang="ru-RU" sz="1100" b="1" spc="-10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Montserrat regular"/>
                        </a:rPr>
                        <a:t>научиться</a:t>
                      </a:r>
                      <a:r>
                        <a:rPr lang="ru-RU" sz="1100" b="1" spc="-5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Montserrat regular"/>
                        </a:rPr>
                        <a:t>или</a:t>
                      </a:r>
                      <a:r>
                        <a:rPr lang="ru-RU" sz="1100" b="1" spc="-10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Montserrat regular"/>
                        </a:rPr>
                        <a:t>проверяемые требования</a:t>
                      </a:r>
                      <a:r>
                        <a:rPr lang="ru-RU" sz="1100" b="1" spc="-20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Montserrat regular"/>
                        </a:rPr>
                        <a:t>(умения)</a:t>
                      </a:r>
                      <a:r>
                        <a:rPr lang="ru-RU" sz="1100" b="1" spc="-25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Montserrat regular"/>
                        </a:rPr>
                        <a:t>в</a:t>
                      </a:r>
                      <a:r>
                        <a:rPr lang="ru-RU" sz="1100" b="1" spc="-30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Montserrat regular"/>
                        </a:rPr>
                        <a:t>соответствии</a:t>
                      </a:r>
                      <a:r>
                        <a:rPr lang="ru-RU" sz="1100" b="1" spc="-20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Montserrat regular"/>
                        </a:rPr>
                        <a:t>с</a:t>
                      </a:r>
                      <a:r>
                        <a:rPr lang="ru-RU" sz="1100" b="1" spc="-25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100" b="1" dirty="0" err="1">
                          <a:effectLst/>
                          <a:latin typeface="Montserrat regular"/>
                        </a:rPr>
                        <a:t>ФГОС</a:t>
                      </a:r>
                      <a:endParaRPr lang="ru-RU" sz="1100" b="1" dirty="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84286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ru-RU" sz="1050" dirty="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Освоение Земли человеком. Мировой океан и его части. Географическое положение и природа материков Земли. Умения определять понятия, создавать обобщения, устанавливать аналогии. Умения устанавливать причинно-следственные связи, строить логическое рассуждение. Смысловое чтение. Представления об основных этапах географического освоения Земли, открытиях великих путешественников и землепроходцев, исследованиях материков Земли. Первичные компетенции использования территориального подхода как основы географического мышления, владение понятийным аппаратом географии. Умения ориентироваться в источниках географической информации, выявлять взаимодополняющую географическую информацию. Умения различать изученные географические объекты, описывать по карте положение и взаиморасположение географических объектов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768954"/>
                  </a:ext>
                </a:extLst>
              </a:tr>
              <a:tr h="3252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ru-RU" sz="1050" dirty="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Умения устанавливать причинно-следственные связи, строить логическое рассуждение. Смысловое чтение. Представления об основных этапах географического освоения Земли, открытиях великих путешественников и землепроходцев, исследованиях материков Земли. Первичные компетенции использования территориального подхода как основы географического мышления, владение понятийным аппаратом географии. Умения ориентироваться в источниках географической информации, выявлять взаимодополняющую географическую информацию. Умения различать изученные географические объекты, описывать по карте положение и взаиморасположение географических объектов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7849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ru-RU" sz="1050" dirty="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4819962"/>
                  </a:ext>
                </a:extLst>
              </a:tr>
              <a:tr h="2548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ru-RU" sz="1050" dirty="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Литосфера и рельеф Земли. Географическое положение и природа материков Земли. Умения создавать, применять и преобразовывать знаки и символы, модели и схемы для решения учебных задач. Умения: ориентироваться в источниках географической информации; определять и сравнивать качественные и количественные показатели, характеризующие географические объекты, их положение в пространстве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756613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ru-RU" sz="1050" dirty="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3452799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  <a:endParaRPr lang="ru-RU" sz="1050" dirty="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Умения использовать источники географической информации для решения различных задач: выявление географических зависимостей и закономерностей; расчет количественных показателей, характеризующих географические объекты; сопоставление географической информации. Умения различать изученные географические объекты, сравнивать географические объекты на основе известных характерных свойств. Способность использовать знания о географических законах и закономерностях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059244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ru-RU" sz="1050" dirty="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Атмосфера и климаты Земли. Географическая оболочка. Географическое положение и природа материков Земли. Умения определять понятия, создавать обобщения, устанавливать аналогии, классифицировать. Умения устанавливать причинно-следственные связи, строить логическое рассуждение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8273726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</a:t>
                      </a:r>
                      <a:endParaRPr lang="ru-RU" sz="1050" dirty="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Атмосфера и климаты Земли. Географическая оболочка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88966"/>
                  </a:ext>
                </a:extLst>
              </a:tr>
              <a:tr h="2168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ru-RU" sz="1050" dirty="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Умения ориентироваться в источниках географической информации: находить и извлекать необходимую информацию; определять и сравнивать качественные и количественные показатели, характеризующие географические объекты, процессы и явления, их положение в пространстве; выявлять взаимодополняющую географическую информацию, представленную в одном или нескольких источниках. Умение использовать источники географической информации для решения различных задач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2328884"/>
                  </a:ext>
                </a:extLst>
              </a:tr>
              <a:tr h="3428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</a:t>
                      </a:r>
                      <a:endParaRPr lang="ru-RU" sz="1050" dirty="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Главные закономерности природы Земли. Умения устанавливать причинно-следственные связи, строить логическое рассуждение, умозаключение и делать выводы. Умения создавать, применять и преобразовывать модели и схемы для решения учебных задач. Умения ориентироваться в источниках географической информации: находить и извлекать необходимую информацию; определять и сравнивать показатели, характеризующие географические объекты, процессы и явления, их положение в пространстве. Умение использовать источники географической информации для решения различных задач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646142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</a:t>
                      </a:r>
                      <a:endParaRPr lang="ru-RU" sz="1050" dirty="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40712"/>
                  </a:ext>
                </a:extLst>
              </a:tr>
              <a:tr h="4051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5.1</a:t>
                      </a:r>
                      <a:endParaRPr lang="ru-RU" sz="1050" dirty="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Географическое положение и природа материков Земли. Умения определять понятия, создавать обобщения, устанавливать аналогии, классифицировать. Умения устанавливать причинно-следственные связи, строить логическое рассуждение. Умения: различать изученные географические объекты, процессы и явления; сравнивать географические объекты, процессы и явления на основе известных характерных свойств и проводить их простейшую классификацию. Умение различать географические процессы и явления, определяющие особенности природы и населения материков и океанов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562819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5.2</a:t>
                      </a:r>
                      <a:endParaRPr lang="ru-RU" sz="1050" dirty="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7803416"/>
                  </a:ext>
                </a:extLst>
              </a:tr>
            </a:tbl>
          </a:graphicData>
        </a:graphic>
      </p:graphicFrame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6AA098EB-00A5-4472-B92F-2DD914CD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620" y="292746"/>
            <a:ext cx="10728960" cy="594360"/>
          </a:xfrm>
        </p:spPr>
        <p:txBody>
          <a:bodyPr/>
          <a:lstStyle/>
          <a:p>
            <a:r>
              <a:rPr lang="ru-RU" dirty="0"/>
              <a:t>Требования (умения)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2CB5D6-7069-447F-A7C4-1462C9C3C92B}"/>
              </a:ext>
            </a:extLst>
          </p:cNvPr>
          <p:cNvSpPr txBox="1"/>
          <p:nvPr/>
        </p:nvSpPr>
        <p:spPr>
          <a:xfrm>
            <a:off x="10795592" y="50499"/>
            <a:ext cx="1396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География, 7 класс</a:t>
            </a:r>
          </a:p>
        </p:txBody>
      </p:sp>
    </p:spTree>
    <p:extLst>
      <p:ext uri="{BB962C8B-B14F-4D97-AF65-F5344CB8AC3E}">
        <p14:creationId xmlns:p14="http://schemas.microsoft.com/office/powerpoint/2010/main" val="109335058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23AEC73-3C65-42DB-8517-994DE7F35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616409"/>
              </p:ext>
            </p:extLst>
          </p:nvPr>
        </p:nvGraphicFramePr>
        <p:xfrm>
          <a:off x="197708" y="803053"/>
          <a:ext cx="11796583" cy="2769616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{5940675A-B579-460E-94D1-54222C63F5DA}</a:tableStyleId>
              </a:tblPr>
              <a:tblGrid>
                <a:gridCol w="586788">
                  <a:extLst>
                    <a:ext uri="{9D8B030D-6E8A-4147-A177-3AD203B41FA5}">
                      <a16:colId xmlns:a16="http://schemas.microsoft.com/office/drawing/2014/main" val="1602300257"/>
                    </a:ext>
                  </a:extLst>
                </a:gridCol>
                <a:gridCol w="11209795">
                  <a:extLst>
                    <a:ext uri="{9D8B030D-6E8A-4147-A177-3AD203B41FA5}">
                      <a16:colId xmlns:a16="http://schemas.microsoft.com/office/drawing/2014/main" val="3427477491"/>
                    </a:ext>
                  </a:extLst>
                </a:gridCol>
              </a:tblGrid>
              <a:tr h="219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100" b="1" dirty="0">
                          <a:effectLst/>
                          <a:latin typeface="Montserrat regular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100" b="1" dirty="0">
                          <a:effectLst/>
                          <a:latin typeface="Montserrat regular"/>
                        </a:rPr>
                        <a:t>п/п</a:t>
                      </a:r>
                      <a:endParaRPr lang="ru-RU" sz="1100" b="1" dirty="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100" b="1" dirty="0">
                          <a:effectLst/>
                          <a:latin typeface="Montserrat regular"/>
                        </a:rPr>
                        <a:t>Блоки</a:t>
                      </a:r>
                      <a:r>
                        <a:rPr lang="ru-RU" sz="1100" b="1" spc="-35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100" b="1" dirty="0" err="1">
                          <a:effectLst/>
                          <a:latin typeface="Montserrat regular"/>
                        </a:rPr>
                        <a:t>ПООП</a:t>
                      </a:r>
                      <a:r>
                        <a:rPr lang="ru-RU" sz="1100" b="1" spc="-35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100" b="1" dirty="0" err="1">
                          <a:effectLst/>
                          <a:latin typeface="Montserrat regular"/>
                        </a:rPr>
                        <a:t>НОО</a:t>
                      </a:r>
                      <a:r>
                        <a:rPr lang="ru-RU" sz="1100" b="1" dirty="0">
                          <a:effectLst/>
                          <a:latin typeface="Montserrat regular"/>
                        </a:rPr>
                        <a:t>:</a:t>
                      </a:r>
                      <a:r>
                        <a:rPr lang="ru-RU" sz="1100" b="1" spc="-35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Montserrat regular"/>
                        </a:rPr>
                        <a:t>выпускник</a:t>
                      </a:r>
                      <a:r>
                        <a:rPr lang="ru-RU" sz="1100" b="1" spc="-45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Montserrat regular"/>
                        </a:rPr>
                        <a:t>научится</a:t>
                      </a:r>
                      <a:r>
                        <a:rPr lang="ru-RU" sz="1100" b="1" spc="-35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Montserrat regular"/>
                        </a:rPr>
                        <a:t>/</a:t>
                      </a:r>
                      <a:r>
                        <a:rPr lang="ru-RU" sz="1100" b="1" spc="-20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Montserrat regular"/>
                        </a:rPr>
                        <a:t>получит </a:t>
                      </a:r>
                      <a:r>
                        <a:rPr lang="ru-RU" sz="1100" b="1" spc="-285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Montserrat regular"/>
                        </a:rPr>
                        <a:t>возможность</a:t>
                      </a:r>
                      <a:r>
                        <a:rPr lang="ru-RU" sz="1100" b="1" spc="-10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Montserrat regular"/>
                        </a:rPr>
                        <a:t>научиться</a:t>
                      </a:r>
                      <a:r>
                        <a:rPr lang="ru-RU" sz="1100" b="1" spc="-5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Montserrat regular"/>
                        </a:rPr>
                        <a:t>или</a:t>
                      </a:r>
                      <a:r>
                        <a:rPr lang="ru-RU" sz="1100" b="1" spc="-10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Montserrat regular"/>
                        </a:rPr>
                        <a:t>проверяемые требования</a:t>
                      </a:r>
                      <a:r>
                        <a:rPr lang="ru-RU" sz="1100" b="1" spc="-20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Montserrat regular"/>
                        </a:rPr>
                        <a:t>(умения)</a:t>
                      </a:r>
                      <a:r>
                        <a:rPr lang="ru-RU" sz="1100" b="1" spc="-25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Montserrat regular"/>
                        </a:rPr>
                        <a:t>в</a:t>
                      </a:r>
                      <a:r>
                        <a:rPr lang="ru-RU" sz="1100" b="1" spc="-30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Montserrat regular"/>
                        </a:rPr>
                        <a:t>соответствии</a:t>
                      </a:r>
                      <a:r>
                        <a:rPr lang="ru-RU" sz="1100" b="1" spc="-20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Montserrat regular"/>
                        </a:rPr>
                        <a:t>с</a:t>
                      </a:r>
                      <a:r>
                        <a:rPr lang="ru-RU" sz="1100" b="1" spc="-25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100" b="1" dirty="0" err="1">
                          <a:effectLst/>
                          <a:latin typeface="Montserrat regular"/>
                        </a:rPr>
                        <a:t>ФГОС</a:t>
                      </a:r>
                      <a:endParaRPr lang="ru-RU" sz="1100" b="1" dirty="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84286"/>
                  </a:ext>
                </a:extLst>
              </a:tr>
              <a:tr h="394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  <a:endParaRPr lang="ru-RU" sz="1050" dirty="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Главные закономерности природы Земли. Население материков Земли. Умения устанавливать причинно-следственные связи, строить логическое рассуждение. Умение применять географическое мышление в познавательной, коммуникативной и социальной практике. Первичные компетенции использования территориального подхода как основы географического мышления; умения находить и распознавать ответы на вопросы, возникающие в ситуациях повседневного характера, узнавать в них проявление тех или иных географических процессов или закономерностей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2445723"/>
                  </a:ext>
                </a:extLst>
              </a:tr>
              <a:tr h="1798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ru-RU" sz="1050" dirty="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4431114"/>
                  </a:ext>
                </a:extLst>
              </a:tr>
              <a:tr h="167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6.3</a:t>
                      </a:r>
                      <a:endParaRPr lang="ru-RU" sz="1050" dirty="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Умение использовать источники географической информации для решения различных задач. Способность использовать знания о географических законах и закономерностях, о взаимосвязях между изученными географическими объектами, процессами и явлениями для объяснения их свойств, условий протекания и различий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964685"/>
                  </a:ext>
                </a:extLst>
              </a:tr>
              <a:tr h="4021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7.1</a:t>
                      </a:r>
                      <a:endParaRPr lang="ru-RU" sz="1050" dirty="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Население материков Земли. Умение устанавливать причинно-следственные связи, строить логическое рассуждение, умозаключение и делать выводы. Умения ориентироваться в источниках географической информации: находить и извлекать необходимую информацию; определять и сравнивать качественные и количественные показатели, характеризующие географические объекты, процессы и явления. Способность использовать знания о населении и взаимосвязях между изученными демографическими процессами и явлениями для решения различных учебных и практико-ориентированных задач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3562072"/>
                  </a:ext>
                </a:extLst>
              </a:tr>
              <a:tr h="167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7.2</a:t>
                      </a:r>
                      <a:endParaRPr lang="ru-RU" sz="1050" dirty="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8520697"/>
                  </a:ext>
                </a:extLst>
              </a:tr>
              <a:tr h="3325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8.1</a:t>
                      </a:r>
                      <a:endParaRPr lang="ru-RU" sz="1050" dirty="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Географическое положение и природа материков Земли. Население материков Земли. Умения создавать, применять и преобразовывать знаки и символы, модели и схемы для решения учебных и познавательных задач. Умение осознанно использовать речевые средства в соответствии с задачей коммуникации для выражения своих мыслей, владение письменной речью. Умение применять географическое мышление в познавательной, коммуникативной и социальной практике. Первичные компетенции использования территориального подхода как основы географического мышления, владение понятийным аппаратом географии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1631790"/>
                  </a:ext>
                </a:extLst>
              </a:tr>
              <a:tr h="167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8.2</a:t>
                      </a:r>
                      <a:endParaRPr lang="ru-RU" sz="1050" dirty="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312287"/>
                  </a:ext>
                </a:extLst>
              </a:tr>
            </a:tbl>
          </a:graphicData>
        </a:graphic>
      </p:graphicFrame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6AA098EB-00A5-4472-B92F-2DD914CD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620" y="292746"/>
            <a:ext cx="10728960" cy="594360"/>
          </a:xfrm>
        </p:spPr>
        <p:txBody>
          <a:bodyPr/>
          <a:lstStyle/>
          <a:p>
            <a:r>
              <a:rPr lang="ru-RU" dirty="0"/>
              <a:t>Требования (умения)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B1C9BA-41F9-48AA-B254-0C3E81BB2CFA}"/>
              </a:ext>
            </a:extLst>
          </p:cNvPr>
          <p:cNvSpPr txBox="1"/>
          <p:nvPr/>
        </p:nvSpPr>
        <p:spPr>
          <a:xfrm>
            <a:off x="10795592" y="50499"/>
            <a:ext cx="1396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География, 7 класс</a:t>
            </a:r>
          </a:p>
        </p:txBody>
      </p:sp>
    </p:spTree>
    <p:extLst>
      <p:ext uri="{BB962C8B-B14F-4D97-AF65-F5344CB8AC3E}">
        <p14:creationId xmlns:p14="http://schemas.microsoft.com/office/powerpoint/2010/main" val="143662252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8362281" cy="444387"/>
          </a:xfrm>
        </p:spPr>
        <p:txBody>
          <a:bodyPr>
            <a:noAutofit/>
          </a:bodyPr>
          <a:lstStyle/>
          <a:p>
            <a:r>
              <a:rPr lang="ru-RU" sz="2000" dirty="0"/>
              <a:t>Изменение доли участников по качеству знаний («4»+«5») по результатам ВПР в  2021-2024 гг.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B778A58D-E6E9-4DE1-8D27-8FDCACC32A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3932738"/>
              </p:ext>
            </p:extLst>
          </p:nvPr>
        </p:nvGraphicFramePr>
        <p:xfrm>
          <a:off x="98854" y="719667"/>
          <a:ext cx="11986054" cy="303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8FAA810D-E1F2-4CF0-9CEE-B6A9C74CD0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6244076"/>
              </p:ext>
            </p:extLst>
          </p:nvPr>
        </p:nvGraphicFramePr>
        <p:xfrm>
          <a:off x="0" y="3656001"/>
          <a:ext cx="11986054" cy="303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8EBEF92-98D9-4C83-8F15-CA76EADBB439}"/>
              </a:ext>
            </a:extLst>
          </p:cNvPr>
          <p:cNvSpPr txBox="1"/>
          <p:nvPr/>
        </p:nvSpPr>
        <p:spPr>
          <a:xfrm>
            <a:off x="10795592" y="50499"/>
            <a:ext cx="1396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География, 7 класс</a:t>
            </a:r>
          </a:p>
        </p:txBody>
      </p:sp>
    </p:spTree>
    <p:extLst>
      <p:ext uri="{BB962C8B-B14F-4D97-AF65-F5344CB8AC3E}">
        <p14:creationId xmlns:p14="http://schemas.microsoft.com/office/powerpoint/2010/main" val="4086567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300365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Достижение планируемых результатов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DC35874-62BF-4D4F-AC73-5604ABA8AB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9294355"/>
              </p:ext>
            </p:extLst>
          </p:nvPr>
        </p:nvGraphicFramePr>
        <p:xfrm>
          <a:off x="409575" y="723899"/>
          <a:ext cx="11363325" cy="5705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24746DC-6D51-48FE-8696-5F0A72E1476D}"/>
              </a:ext>
            </a:extLst>
          </p:cNvPr>
          <p:cNvSpPr txBox="1"/>
          <p:nvPr/>
        </p:nvSpPr>
        <p:spPr>
          <a:xfrm>
            <a:off x="9597339" y="5999520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лучше общероссийского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90D271-C629-4ADF-8943-37A49A4D5ED3}"/>
              </a:ext>
            </a:extLst>
          </p:cNvPr>
          <p:cNvSpPr txBox="1"/>
          <p:nvPr/>
        </p:nvSpPr>
        <p:spPr>
          <a:xfrm>
            <a:off x="9597339" y="6253345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выше 80%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D48567-4EC9-43E0-B87B-7C7AEB86AA00}"/>
              </a:ext>
            </a:extLst>
          </p:cNvPr>
          <p:cNvSpPr txBox="1"/>
          <p:nvPr/>
        </p:nvSpPr>
        <p:spPr>
          <a:xfrm>
            <a:off x="9597337" y="6546819"/>
            <a:ext cx="243162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 самый  низкий % выполнения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317570-9DA7-45C8-95C0-FC8B34A1C001}"/>
              </a:ext>
            </a:extLst>
          </p:cNvPr>
          <p:cNvSpPr txBox="1"/>
          <p:nvPr/>
        </p:nvSpPr>
        <p:spPr>
          <a:xfrm>
            <a:off x="9297623" y="6368095"/>
            <a:ext cx="299701" cy="16203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DBF8BB-E2A5-4BC6-A512-B2C88FF1140D}"/>
              </a:ext>
            </a:extLst>
          </p:cNvPr>
          <p:cNvSpPr txBox="1"/>
          <p:nvPr/>
        </p:nvSpPr>
        <p:spPr>
          <a:xfrm>
            <a:off x="9299387" y="6632665"/>
            <a:ext cx="297949" cy="1768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7FE6DA13-B5DC-473A-AEFF-6B242BFB4357}"/>
              </a:ext>
            </a:extLst>
          </p:cNvPr>
          <p:cNvSpPr txBox="1"/>
          <p:nvPr/>
        </p:nvSpPr>
        <p:spPr>
          <a:xfrm>
            <a:off x="9297625" y="6085245"/>
            <a:ext cx="299711" cy="17685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CA5007-1AFF-46E0-8602-50164FA04432}"/>
              </a:ext>
            </a:extLst>
          </p:cNvPr>
          <p:cNvSpPr txBox="1"/>
          <p:nvPr/>
        </p:nvSpPr>
        <p:spPr>
          <a:xfrm>
            <a:off x="10597333" y="13711"/>
            <a:ext cx="15946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Русский язык, 7 класс</a:t>
            </a:r>
          </a:p>
        </p:txBody>
      </p:sp>
    </p:spTree>
    <p:extLst>
      <p:ext uri="{BB962C8B-B14F-4D97-AF65-F5344CB8AC3E}">
        <p14:creationId xmlns:p14="http://schemas.microsoft.com/office/powerpoint/2010/main" val="426109083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300365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Достижение планируемых результатов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DC35874-62BF-4D4F-AC73-5604ABA8AB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4520537"/>
              </p:ext>
            </p:extLst>
          </p:nvPr>
        </p:nvGraphicFramePr>
        <p:xfrm>
          <a:off x="409575" y="723900"/>
          <a:ext cx="11363325" cy="539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24746DC-6D51-48FE-8696-5F0A72E1476D}"/>
              </a:ext>
            </a:extLst>
          </p:cNvPr>
          <p:cNvSpPr txBox="1"/>
          <p:nvPr/>
        </p:nvSpPr>
        <p:spPr>
          <a:xfrm>
            <a:off x="9597339" y="5999520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лучше общероссийского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90D271-C629-4ADF-8943-37A49A4D5ED3}"/>
              </a:ext>
            </a:extLst>
          </p:cNvPr>
          <p:cNvSpPr txBox="1"/>
          <p:nvPr/>
        </p:nvSpPr>
        <p:spPr>
          <a:xfrm>
            <a:off x="9597339" y="6253345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выше 80%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D48567-4EC9-43E0-B87B-7C7AEB86AA00}"/>
              </a:ext>
            </a:extLst>
          </p:cNvPr>
          <p:cNvSpPr txBox="1"/>
          <p:nvPr/>
        </p:nvSpPr>
        <p:spPr>
          <a:xfrm>
            <a:off x="9597337" y="6546819"/>
            <a:ext cx="243162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 самый  низкий % выполнения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317570-9DA7-45C8-95C0-FC8B34A1C001}"/>
              </a:ext>
            </a:extLst>
          </p:cNvPr>
          <p:cNvSpPr txBox="1"/>
          <p:nvPr/>
        </p:nvSpPr>
        <p:spPr>
          <a:xfrm>
            <a:off x="9267841" y="6340614"/>
            <a:ext cx="329501" cy="17814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DBF8BB-E2A5-4BC6-A512-B2C88FF1140D}"/>
              </a:ext>
            </a:extLst>
          </p:cNvPr>
          <p:cNvSpPr txBox="1"/>
          <p:nvPr/>
        </p:nvSpPr>
        <p:spPr>
          <a:xfrm>
            <a:off x="9269763" y="6588111"/>
            <a:ext cx="327574" cy="1944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7FE6DA13-B5DC-473A-AEFF-6B242BFB4357}"/>
              </a:ext>
            </a:extLst>
          </p:cNvPr>
          <p:cNvSpPr txBox="1"/>
          <p:nvPr/>
        </p:nvSpPr>
        <p:spPr>
          <a:xfrm>
            <a:off x="9267835" y="6077441"/>
            <a:ext cx="329512" cy="19444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9F7E58-AD4C-45EB-BA62-B26566C265DA}"/>
              </a:ext>
            </a:extLst>
          </p:cNvPr>
          <p:cNvSpPr txBox="1"/>
          <p:nvPr/>
        </p:nvSpPr>
        <p:spPr>
          <a:xfrm>
            <a:off x="10795592" y="50499"/>
            <a:ext cx="1396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География, 7 класс</a:t>
            </a:r>
          </a:p>
        </p:txBody>
      </p:sp>
    </p:spTree>
    <p:extLst>
      <p:ext uri="{BB962C8B-B14F-4D97-AF65-F5344CB8AC3E}">
        <p14:creationId xmlns:p14="http://schemas.microsoft.com/office/powerpoint/2010/main" val="353201894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Распределение участников по отметкам, %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FFA6CE0-D724-4244-B21F-300A8875D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427479"/>
              </p:ext>
            </p:extLst>
          </p:nvPr>
        </p:nvGraphicFramePr>
        <p:xfrm>
          <a:off x="139546" y="2952750"/>
          <a:ext cx="3756179" cy="952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2229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</a:tblGrid>
              <a:tr h="2963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Количество участников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 класс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Россия (вся выборка)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466884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Приморский край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5774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9007028"/>
                  </a:ext>
                </a:extLst>
              </a:tr>
            </a:tbl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4478881-B93D-411D-81FB-2A5AB84EA5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7733951"/>
              </p:ext>
            </p:extLst>
          </p:nvPr>
        </p:nvGraphicFramePr>
        <p:xfrm>
          <a:off x="4095749" y="723900"/>
          <a:ext cx="7677151" cy="56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0ED31C8-D3E4-4A59-AE88-A629EA0A2925}"/>
              </a:ext>
            </a:extLst>
          </p:cNvPr>
          <p:cNvSpPr txBox="1"/>
          <p:nvPr/>
        </p:nvSpPr>
        <p:spPr>
          <a:xfrm>
            <a:off x="10795592" y="50499"/>
            <a:ext cx="1396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География, 7 класс</a:t>
            </a:r>
          </a:p>
        </p:txBody>
      </p:sp>
    </p:spTree>
    <p:extLst>
      <p:ext uri="{BB962C8B-B14F-4D97-AF65-F5344CB8AC3E}">
        <p14:creationId xmlns:p14="http://schemas.microsoft.com/office/powerpoint/2010/main" val="210439147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Распределение первичных баллов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8A7017B7-19EA-4F59-A353-2E4DF65C42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4479113"/>
              </p:ext>
            </p:extLst>
          </p:nvPr>
        </p:nvGraphicFramePr>
        <p:xfrm>
          <a:off x="504189" y="698429"/>
          <a:ext cx="11449686" cy="5500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авая фигурная скобка 1">
            <a:extLst>
              <a:ext uri="{FF2B5EF4-FFF2-40B4-BE49-F238E27FC236}">
                <a16:creationId xmlns:a16="http://schemas.microsoft.com/office/drawing/2014/main" id="{885D3207-DFA3-456F-9CC9-C9F82E22EC16}"/>
              </a:ext>
            </a:extLst>
          </p:cNvPr>
          <p:cNvSpPr/>
          <p:nvPr/>
        </p:nvSpPr>
        <p:spPr>
          <a:xfrm rot="5400000">
            <a:off x="6032180" y="4404665"/>
            <a:ext cx="291893" cy="3541630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фигурная скобка 4">
            <a:extLst>
              <a:ext uri="{FF2B5EF4-FFF2-40B4-BE49-F238E27FC236}">
                <a16:creationId xmlns:a16="http://schemas.microsoft.com/office/drawing/2014/main" id="{F8FD364E-D3CE-4ECD-9508-A8EFF0C91621}"/>
              </a:ext>
            </a:extLst>
          </p:cNvPr>
          <p:cNvSpPr/>
          <p:nvPr/>
        </p:nvSpPr>
        <p:spPr>
          <a:xfrm rot="5400000">
            <a:off x="10956410" y="5439406"/>
            <a:ext cx="291895" cy="1472150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id="{5C1F372C-0DBD-48C2-9221-45F17602B6DB}"/>
              </a:ext>
            </a:extLst>
          </p:cNvPr>
          <p:cNvSpPr/>
          <p:nvPr/>
        </p:nvSpPr>
        <p:spPr>
          <a:xfrm rot="5400000">
            <a:off x="8990908" y="5000440"/>
            <a:ext cx="317118" cy="2324859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фигурная скобка 7">
            <a:extLst>
              <a:ext uri="{FF2B5EF4-FFF2-40B4-BE49-F238E27FC236}">
                <a16:creationId xmlns:a16="http://schemas.microsoft.com/office/drawing/2014/main" id="{D70BC413-238B-4C4C-8FFF-2C59AF79E197}"/>
              </a:ext>
            </a:extLst>
          </p:cNvPr>
          <p:cNvSpPr/>
          <p:nvPr/>
        </p:nvSpPr>
        <p:spPr>
          <a:xfrm rot="5400000">
            <a:off x="2599469" y="4547527"/>
            <a:ext cx="229258" cy="3219673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8123AB-B78E-4DA2-BDCE-A3E5D1AA0A7F}"/>
              </a:ext>
            </a:extLst>
          </p:cNvPr>
          <p:cNvSpPr txBox="1"/>
          <p:nvPr/>
        </p:nvSpPr>
        <p:spPr>
          <a:xfrm>
            <a:off x="2437873" y="6389885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«2»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9A4B10-EDC8-4B6C-B931-CFE0CD0F7742}"/>
              </a:ext>
            </a:extLst>
          </p:cNvPr>
          <p:cNvSpPr txBox="1"/>
          <p:nvPr/>
        </p:nvSpPr>
        <p:spPr>
          <a:xfrm>
            <a:off x="5894658" y="6389885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«3»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3DB121-766F-449C-8C9C-B4822E7A55FA}"/>
              </a:ext>
            </a:extLst>
          </p:cNvPr>
          <p:cNvSpPr txBox="1"/>
          <p:nvPr/>
        </p:nvSpPr>
        <p:spPr>
          <a:xfrm>
            <a:off x="8873242" y="6389885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«4»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EBAF2E-4AA9-4C74-BBAF-884860710CE4}"/>
              </a:ext>
            </a:extLst>
          </p:cNvPr>
          <p:cNvSpPr txBox="1"/>
          <p:nvPr/>
        </p:nvSpPr>
        <p:spPr>
          <a:xfrm>
            <a:off x="10826132" y="6335661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«5»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11AD44-A60A-479D-9C95-B1F36FB5672F}"/>
              </a:ext>
            </a:extLst>
          </p:cNvPr>
          <p:cNvSpPr txBox="1"/>
          <p:nvPr/>
        </p:nvSpPr>
        <p:spPr>
          <a:xfrm>
            <a:off x="10795592" y="50499"/>
            <a:ext cx="1396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География, 7 класс</a:t>
            </a:r>
          </a:p>
        </p:txBody>
      </p:sp>
    </p:spTree>
    <p:extLst>
      <p:ext uri="{BB962C8B-B14F-4D97-AF65-F5344CB8AC3E}">
        <p14:creationId xmlns:p14="http://schemas.microsoft.com/office/powerpoint/2010/main" val="91131976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Выполнение заданий группами участников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99A6CDC-6674-47D3-86F1-B3479447F6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1751963"/>
              </p:ext>
            </p:extLst>
          </p:nvPr>
        </p:nvGraphicFramePr>
        <p:xfrm>
          <a:off x="831850" y="900641"/>
          <a:ext cx="10902950" cy="5742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6E2B8DB-E8F0-4884-AC5E-2DB624B45183}"/>
              </a:ext>
            </a:extLst>
          </p:cNvPr>
          <p:cNvSpPr txBox="1"/>
          <p:nvPr/>
        </p:nvSpPr>
        <p:spPr>
          <a:xfrm>
            <a:off x="10795592" y="50499"/>
            <a:ext cx="1396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География, 7 класс</a:t>
            </a:r>
          </a:p>
        </p:txBody>
      </p:sp>
    </p:spTree>
    <p:extLst>
      <p:ext uri="{BB962C8B-B14F-4D97-AF65-F5344CB8AC3E}">
        <p14:creationId xmlns:p14="http://schemas.microsoft.com/office/powerpoint/2010/main" val="109464364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967" y="288781"/>
            <a:ext cx="8032767" cy="509260"/>
          </a:xfrm>
        </p:spPr>
        <p:txBody>
          <a:bodyPr>
            <a:normAutofit fontScale="90000"/>
          </a:bodyPr>
          <a:lstStyle/>
          <a:p>
            <a:r>
              <a:rPr lang="ru-RU" dirty="0"/>
              <a:t>Сравнение отметок за работу с отметками по журналу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Диаграмма 3">
                <a:extLst>
                  <a:ext uri="{FF2B5EF4-FFF2-40B4-BE49-F238E27FC236}">
                    <a16:creationId xmlns:a16="http://schemas.microsoft.com/office/drawing/2014/main" id="{9D8EDCF2-97DC-442A-ACDC-025AD973B3F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677500973"/>
                  </p:ext>
                </p:extLst>
              </p:nvPr>
            </p:nvGraphicFramePr>
            <p:xfrm>
              <a:off x="1476067" y="1195975"/>
              <a:ext cx="8032767" cy="446605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Диаграмма 3">
                <a:extLst>
                  <a:ext uri="{FF2B5EF4-FFF2-40B4-BE49-F238E27FC236}">
                    <a16:creationId xmlns:a16="http://schemas.microsoft.com/office/drawing/2014/main" id="{9D8EDCF2-97DC-442A-ACDC-025AD973B3F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76067" y="1195975"/>
                <a:ext cx="8032767" cy="446605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508A87A-1940-4CB2-9C76-A198A79971BC}"/>
              </a:ext>
            </a:extLst>
          </p:cNvPr>
          <p:cNvSpPr txBox="1"/>
          <p:nvPr/>
        </p:nvSpPr>
        <p:spPr>
          <a:xfrm>
            <a:off x="10795592" y="50499"/>
            <a:ext cx="1396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География, 7 класс</a:t>
            </a:r>
          </a:p>
        </p:txBody>
      </p:sp>
    </p:spTree>
    <p:extLst>
      <p:ext uri="{BB962C8B-B14F-4D97-AF65-F5344CB8AC3E}">
        <p14:creationId xmlns:p14="http://schemas.microsoft.com/office/powerpoint/2010/main" val="23719555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FA4C46F-5D12-76B5-8BC8-F8B04389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870" y="297181"/>
            <a:ext cx="10728960" cy="594360"/>
          </a:xfrm>
        </p:spPr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id="{C43E84AE-2FC9-4608-BADC-F993BE74A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614" y="1050895"/>
            <a:ext cx="11467694" cy="5323312"/>
          </a:xfrm>
        </p:spPr>
        <p:txBody>
          <a:bodyPr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В ВПР по географии в 7 классах приняло участие </a:t>
            </a:r>
            <a:r>
              <a:rPr lang="ru-RU" sz="2800" b="1" dirty="0">
                <a:latin typeface="+mn-lt"/>
              </a:rPr>
              <a:t>5966</a:t>
            </a:r>
            <a:r>
              <a:rPr lang="ru-RU" sz="2800" dirty="0">
                <a:latin typeface="+mn-lt"/>
              </a:rPr>
              <a:t> человек.</a:t>
            </a:r>
          </a:p>
          <a:p>
            <a:endParaRPr lang="ru-RU" sz="2800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Не справились с  работой (получили «2») </a:t>
            </a:r>
            <a:r>
              <a:rPr lang="en-US" sz="2800" b="1" dirty="0">
                <a:latin typeface="+mn-lt"/>
              </a:rPr>
              <a:t>606</a:t>
            </a:r>
            <a:r>
              <a:rPr lang="ru-RU" sz="2800" dirty="0">
                <a:latin typeface="+mn-lt"/>
              </a:rPr>
              <a:t> участников (</a:t>
            </a:r>
            <a:r>
              <a:rPr lang="en-US" sz="2800" b="1" dirty="0">
                <a:latin typeface="+mn-lt"/>
              </a:rPr>
              <a:t>10,3</a:t>
            </a:r>
            <a:r>
              <a:rPr lang="ru-RU" sz="2800" dirty="0">
                <a:latin typeface="+mn-lt"/>
              </a:rPr>
              <a:t>%).</a:t>
            </a:r>
          </a:p>
          <a:p>
            <a:endParaRPr lang="ru-RU" sz="2800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 </a:t>
            </a:r>
            <a:r>
              <a:rPr lang="en-US" sz="2800" b="1" dirty="0">
                <a:latin typeface="+mn-lt"/>
              </a:rPr>
              <a:t>36</a:t>
            </a:r>
            <a:r>
              <a:rPr lang="ru-RU" sz="2800" dirty="0">
                <a:latin typeface="+mn-lt"/>
              </a:rPr>
              <a:t>% участников показали качество знаний (получили «4» и «5») в  процессе выполнения работы.</a:t>
            </a:r>
          </a:p>
          <a:p>
            <a:endParaRPr lang="ru-RU" sz="2800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>
                <a:latin typeface="+mn-lt"/>
              </a:rPr>
              <a:t>Наибольшую сложность при выполнении работы вызвали задания  </a:t>
            </a:r>
            <a:r>
              <a:rPr lang="ru-RU" sz="2800" b="1" dirty="0">
                <a:latin typeface="+mn-lt"/>
              </a:rPr>
              <a:t>1.3, 2.1, 3, 5.2.</a:t>
            </a:r>
            <a:endParaRPr lang="ru-RU" sz="2800" dirty="0">
              <a:latin typeface="+mn-lt"/>
            </a:endParaRPr>
          </a:p>
          <a:p>
            <a:endParaRPr lang="ru-RU" sz="2800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084D3C-7D38-4C89-84EB-A6B9EAE23E35}"/>
              </a:ext>
            </a:extLst>
          </p:cNvPr>
          <p:cNvSpPr txBox="1"/>
          <p:nvPr/>
        </p:nvSpPr>
        <p:spPr>
          <a:xfrm>
            <a:off x="10795592" y="50499"/>
            <a:ext cx="1396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География, 7 класс</a:t>
            </a:r>
          </a:p>
        </p:txBody>
      </p:sp>
    </p:spTree>
    <p:extLst>
      <p:ext uri="{BB962C8B-B14F-4D97-AF65-F5344CB8AC3E}">
        <p14:creationId xmlns:p14="http://schemas.microsoft.com/office/powerpoint/2010/main" val="252353242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E7192A1F-275E-951D-1242-8D6271F06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857" y="1993557"/>
            <a:ext cx="10068285" cy="4740464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/>
              <a:t>Основные результаты </a:t>
            </a:r>
          </a:p>
          <a:p>
            <a:pPr algn="ctr"/>
            <a:r>
              <a:rPr lang="ru-RU" sz="6600" b="1" dirty="0"/>
              <a:t>по обществознанию</a:t>
            </a:r>
          </a:p>
        </p:txBody>
      </p:sp>
    </p:spTree>
    <p:extLst>
      <p:ext uri="{BB962C8B-B14F-4D97-AF65-F5344CB8AC3E}">
        <p14:creationId xmlns:p14="http://schemas.microsoft.com/office/powerpoint/2010/main" val="420706860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0F7D01D-7223-435B-A3CF-762E77D525DC}"/>
              </a:ext>
            </a:extLst>
          </p:cNvPr>
          <p:cNvSpPr txBox="1">
            <a:spLocks/>
          </p:cNvSpPr>
          <p:nvPr/>
        </p:nvSpPr>
        <p:spPr>
          <a:xfrm>
            <a:off x="3490686" y="290710"/>
            <a:ext cx="3116580" cy="594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Описание работы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452794E-3ABB-4847-9459-CB69FDB4776B}"/>
              </a:ext>
            </a:extLst>
          </p:cNvPr>
          <p:cNvSpPr/>
          <p:nvPr/>
        </p:nvSpPr>
        <p:spPr>
          <a:xfrm>
            <a:off x="108739" y="2341046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9 заданий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4BA2786-3DFF-41D6-A840-04D3ABEAA725}"/>
              </a:ext>
            </a:extLst>
          </p:cNvPr>
          <p:cNvSpPr/>
          <p:nvPr/>
        </p:nvSpPr>
        <p:spPr>
          <a:xfrm>
            <a:off x="1939188" y="2341046"/>
            <a:ext cx="2883243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8 заданий базового уровня сложности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E1EAEA2-B72C-4122-8C12-CC36DD7CF02D}"/>
              </a:ext>
            </a:extLst>
          </p:cNvPr>
          <p:cNvSpPr/>
          <p:nvPr/>
        </p:nvSpPr>
        <p:spPr>
          <a:xfrm>
            <a:off x="113682" y="5200288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Работа состоит из одной части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31FB0FC-E027-4013-AD37-A9F2A0F8AB8A}"/>
              </a:ext>
            </a:extLst>
          </p:cNvPr>
          <p:cNvSpPr/>
          <p:nvPr/>
        </p:nvSpPr>
        <p:spPr>
          <a:xfrm>
            <a:off x="3465454" y="5067652"/>
            <a:ext cx="8612864" cy="171595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</a:rPr>
              <a:t>4 задания предполагают краткий ответ в виде комбинации цифр или слова (словосочетания); </a:t>
            </a:r>
          </a:p>
          <a:p>
            <a:r>
              <a:rPr lang="ru-RU" sz="1400" dirty="0">
                <a:solidFill>
                  <a:schemeClr val="tx1"/>
                </a:solidFill>
              </a:rPr>
              <a:t>5 заданий – развернутый ответ. </a:t>
            </a:r>
          </a:p>
          <a:p>
            <a:r>
              <a:rPr lang="ru-RU" sz="1400" dirty="0">
                <a:solidFill>
                  <a:schemeClr val="tx1"/>
                </a:solidFill>
              </a:rPr>
              <a:t>Задания в совокупности охватывают различные аспекты содержания базовых социальных ролей (гражданина, потребителя, труженика (работника), члена семьи), а также основы межличностных отношений и особенности поведения человека в современной информационной среде.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0E5816E-2110-4725-BDF8-B4AAAD3DAE81}"/>
              </a:ext>
            </a:extLst>
          </p:cNvPr>
          <p:cNvSpPr/>
          <p:nvPr/>
        </p:nvSpPr>
        <p:spPr>
          <a:xfrm>
            <a:off x="5048976" y="3265538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минимальный балл за работу - </a:t>
            </a:r>
            <a:r>
              <a:rPr lang="ru-RU" b="1" dirty="0">
                <a:solidFill>
                  <a:sysClr val="windowText" lastClr="000000"/>
                </a:solidFill>
              </a:rPr>
              <a:t>9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EC46491-BD9C-4F30-ABB8-8D06FC9DB66F}"/>
              </a:ext>
            </a:extLst>
          </p:cNvPr>
          <p:cNvSpPr/>
          <p:nvPr/>
        </p:nvSpPr>
        <p:spPr>
          <a:xfrm>
            <a:off x="5048976" y="2351806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максимальный балл за работу -  </a:t>
            </a:r>
            <a:r>
              <a:rPr lang="ru-RU" b="1" dirty="0">
                <a:solidFill>
                  <a:sysClr val="windowText" lastClr="000000"/>
                </a:solidFill>
              </a:rPr>
              <a:t>21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EEB01CB-1853-44FF-B0DC-3ADB00B795AF}"/>
              </a:ext>
            </a:extLst>
          </p:cNvPr>
          <p:cNvSpPr/>
          <p:nvPr/>
        </p:nvSpPr>
        <p:spPr>
          <a:xfrm>
            <a:off x="1939187" y="3265538"/>
            <a:ext cx="2883243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1 задание повышенного уровня сложности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BD5BEBA-741E-4EA2-8876-EB92469EB874}"/>
              </a:ext>
            </a:extLst>
          </p:cNvPr>
          <p:cNvSpPr/>
          <p:nvPr/>
        </p:nvSpPr>
        <p:spPr>
          <a:xfrm>
            <a:off x="8207221" y="1422511"/>
            <a:ext cx="3525107" cy="807308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Перевод первичных баллов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в  отметки по пятибалльной шкале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7506DA7C-50E6-4EB1-B291-D46D754086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855014"/>
              </p:ext>
            </p:extLst>
          </p:nvPr>
        </p:nvGraphicFramePr>
        <p:xfrm>
          <a:off x="7953375" y="2389325"/>
          <a:ext cx="4002735" cy="1715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6814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705455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  <a:gridCol w="673488">
                  <a:extLst>
                    <a:ext uri="{9D8B030D-6E8A-4147-A177-3AD203B41FA5}">
                      <a16:colId xmlns:a16="http://schemas.microsoft.com/office/drawing/2014/main" val="1410754882"/>
                    </a:ext>
                  </a:extLst>
                </a:gridCol>
                <a:gridCol w="664134">
                  <a:extLst>
                    <a:ext uri="{9D8B030D-6E8A-4147-A177-3AD203B41FA5}">
                      <a16:colId xmlns:a16="http://schemas.microsoft.com/office/drawing/2014/main" val="3208314456"/>
                    </a:ext>
                  </a:extLst>
                </a:gridCol>
                <a:gridCol w="682844">
                  <a:extLst>
                    <a:ext uri="{9D8B030D-6E8A-4147-A177-3AD203B41FA5}">
                      <a16:colId xmlns:a16="http://schemas.microsoft.com/office/drawing/2014/main" val="4101601159"/>
                    </a:ext>
                  </a:extLst>
                </a:gridCol>
              </a:tblGrid>
              <a:tr h="7779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Отметка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«2»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«3»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«4»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«5»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93795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Первичные баллы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0-8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9-13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14-18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19-21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</a:tbl>
          </a:graphicData>
        </a:graphic>
      </p:graphicFrame>
      <p:pic>
        <p:nvPicPr>
          <p:cNvPr id="17" name="Рисунок 16" descr="Часы">
            <a:extLst>
              <a:ext uri="{FF2B5EF4-FFF2-40B4-BE49-F238E27FC236}">
                <a16:creationId xmlns:a16="http://schemas.microsoft.com/office/drawing/2014/main" id="{305C066C-516A-49B0-B9CF-8A7285CF7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612" y="3966678"/>
            <a:ext cx="1233610" cy="1233610"/>
          </a:xfrm>
          <a:prstGeom prst="rect">
            <a:avLst/>
          </a:prstGeom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17BD4829-F0EE-426E-95EF-C14D905F9713}"/>
              </a:ext>
            </a:extLst>
          </p:cNvPr>
          <p:cNvSpPr/>
          <p:nvPr/>
        </p:nvSpPr>
        <p:spPr>
          <a:xfrm>
            <a:off x="1985236" y="5200288"/>
            <a:ext cx="1263972" cy="1518852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45 минут</a:t>
            </a:r>
          </a:p>
        </p:txBody>
      </p:sp>
      <p:pic>
        <p:nvPicPr>
          <p:cNvPr id="20" name="Рисунок 19" descr="Документ">
            <a:extLst>
              <a:ext uri="{FF2B5EF4-FFF2-40B4-BE49-F238E27FC236}">
                <a16:creationId xmlns:a16="http://schemas.microsoft.com/office/drawing/2014/main" id="{0627694F-307C-4CA3-BF8D-9B63DD6F6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475" y="1125928"/>
            <a:ext cx="1139034" cy="1139034"/>
          </a:xfrm>
          <a:prstGeom prst="rect">
            <a:avLst/>
          </a:prstGeom>
        </p:spPr>
      </p:pic>
      <p:pic>
        <p:nvPicPr>
          <p:cNvPr id="21" name="Рисунок 20" descr="Поделиться">
            <a:extLst>
              <a:ext uri="{FF2B5EF4-FFF2-40B4-BE49-F238E27FC236}">
                <a16:creationId xmlns:a16="http://schemas.microsoft.com/office/drawing/2014/main" id="{F8F9697D-AED4-4A45-A862-D48E11A392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64744" y="208110"/>
            <a:ext cx="1054895" cy="105489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E8851C8-C4BF-4135-BE95-5580C1DFEDA0}"/>
              </a:ext>
            </a:extLst>
          </p:cNvPr>
          <p:cNvSpPr txBox="1"/>
          <p:nvPr/>
        </p:nvSpPr>
        <p:spPr>
          <a:xfrm>
            <a:off x="10345661" y="13711"/>
            <a:ext cx="1846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Обществознание, 7 класс</a:t>
            </a:r>
          </a:p>
        </p:txBody>
      </p:sp>
    </p:spTree>
    <p:extLst>
      <p:ext uri="{BB962C8B-B14F-4D97-AF65-F5344CB8AC3E}">
        <p14:creationId xmlns:p14="http://schemas.microsoft.com/office/powerpoint/2010/main" val="376929729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23AEC73-3C65-42DB-8517-994DE7F35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36409"/>
              </p:ext>
            </p:extLst>
          </p:nvPr>
        </p:nvGraphicFramePr>
        <p:xfrm>
          <a:off x="75942" y="803053"/>
          <a:ext cx="11796583" cy="5861431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{5940675A-B579-460E-94D1-54222C63F5DA}</a:tableStyleId>
              </a:tblPr>
              <a:tblGrid>
                <a:gridCol w="586788">
                  <a:extLst>
                    <a:ext uri="{9D8B030D-6E8A-4147-A177-3AD203B41FA5}">
                      <a16:colId xmlns:a16="http://schemas.microsoft.com/office/drawing/2014/main" val="1602300257"/>
                    </a:ext>
                  </a:extLst>
                </a:gridCol>
                <a:gridCol w="11209795">
                  <a:extLst>
                    <a:ext uri="{9D8B030D-6E8A-4147-A177-3AD203B41FA5}">
                      <a16:colId xmlns:a16="http://schemas.microsoft.com/office/drawing/2014/main" val="3427477491"/>
                    </a:ext>
                  </a:extLst>
                </a:gridCol>
              </a:tblGrid>
              <a:tr h="219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100" b="1" dirty="0">
                          <a:effectLst/>
                          <a:latin typeface="Montserrat regular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100" b="1" dirty="0">
                          <a:effectLst/>
                          <a:latin typeface="Montserrat regular"/>
                        </a:rPr>
                        <a:t>п/п</a:t>
                      </a:r>
                      <a:endParaRPr lang="ru-RU" sz="1100" b="1" dirty="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100" b="1" dirty="0">
                          <a:effectLst/>
                          <a:latin typeface="Montserrat regular"/>
                        </a:rPr>
                        <a:t>Блоки</a:t>
                      </a:r>
                      <a:r>
                        <a:rPr lang="ru-RU" sz="1100" b="1" spc="-35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100" b="1" dirty="0" err="1">
                          <a:effectLst/>
                          <a:latin typeface="Montserrat regular"/>
                        </a:rPr>
                        <a:t>ПООП</a:t>
                      </a:r>
                      <a:r>
                        <a:rPr lang="ru-RU" sz="1100" b="1" spc="-35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100" b="1" dirty="0" err="1">
                          <a:effectLst/>
                          <a:latin typeface="Montserrat regular"/>
                        </a:rPr>
                        <a:t>НОО</a:t>
                      </a:r>
                      <a:r>
                        <a:rPr lang="ru-RU" sz="1100" b="1" dirty="0">
                          <a:effectLst/>
                          <a:latin typeface="Montserrat regular"/>
                        </a:rPr>
                        <a:t>:</a:t>
                      </a:r>
                      <a:r>
                        <a:rPr lang="ru-RU" sz="1100" b="1" spc="-35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Montserrat regular"/>
                        </a:rPr>
                        <a:t>выпускник</a:t>
                      </a:r>
                      <a:r>
                        <a:rPr lang="ru-RU" sz="1100" b="1" spc="-45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Montserrat regular"/>
                        </a:rPr>
                        <a:t>научится</a:t>
                      </a:r>
                      <a:r>
                        <a:rPr lang="ru-RU" sz="1100" b="1" spc="-35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Montserrat regular"/>
                        </a:rPr>
                        <a:t>/</a:t>
                      </a:r>
                      <a:r>
                        <a:rPr lang="ru-RU" sz="1100" b="1" spc="-20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Montserrat regular"/>
                        </a:rPr>
                        <a:t>получит </a:t>
                      </a:r>
                      <a:r>
                        <a:rPr lang="ru-RU" sz="1100" b="1" spc="-285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Montserrat regular"/>
                        </a:rPr>
                        <a:t>возможность</a:t>
                      </a:r>
                      <a:r>
                        <a:rPr lang="ru-RU" sz="1100" b="1" spc="-10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Montserrat regular"/>
                        </a:rPr>
                        <a:t>научиться</a:t>
                      </a:r>
                      <a:r>
                        <a:rPr lang="ru-RU" sz="1100" b="1" spc="-5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Montserrat regular"/>
                        </a:rPr>
                        <a:t>или</a:t>
                      </a:r>
                      <a:r>
                        <a:rPr lang="ru-RU" sz="1100" b="1" spc="-10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Montserrat regular"/>
                        </a:rPr>
                        <a:t>проверяемые требования</a:t>
                      </a:r>
                      <a:r>
                        <a:rPr lang="ru-RU" sz="1100" b="1" spc="-20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Montserrat regular"/>
                        </a:rPr>
                        <a:t>(умения)</a:t>
                      </a:r>
                      <a:r>
                        <a:rPr lang="ru-RU" sz="1100" b="1" spc="-25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Montserrat regular"/>
                        </a:rPr>
                        <a:t>в</a:t>
                      </a:r>
                      <a:r>
                        <a:rPr lang="ru-RU" sz="1100" b="1" spc="-30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Montserrat regular"/>
                        </a:rPr>
                        <a:t>соответствии</a:t>
                      </a:r>
                      <a:r>
                        <a:rPr lang="ru-RU" sz="1100" b="1" spc="-20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Montserrat regular"/>
                        </a:rPr>
                        <a:t>с</a:t>
                      </a:r>
                      <a:r>
                        <a:rPr lang="ru-RU" sz="1100" b="1" spc="-25" dirty="0">
                          <a:effectLst/>
                          <a:latin typeface="Montserrat regular"/>
                        </a:rPr>
                        <a:t> </a:t>
                      </a:r>
                      <a:r>
                        <a:rPr lang="ru-RU" sz="1100" b="1" dirty="0" err="1">
                          <a:effectLst/>
                          <a:latin typeface="Montserrat regular"/>
                        </a:rPr>
                        <a:t>ФГОС</a:t>
                      </a:r>
                      <a:endParaRPr lang="ru-RU" sz="1100" b="1" dirty="0">
                        <a:effectLst/>
                        <a:latin typeface="Montserrat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84286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Приобретение теоретических знаний и опыта применения полученных знаний и умений для определения собственной активной позиции в общественной жизни, для решения типичных задач в области социальных отношений, адекватных возрасту обучающихся, межличностных отношений, включая отношения между людьми различных национальностей и вероисповеданий, возрастов и социальных групп; развитие социального кругозора и формирование познавательного интереса к изучению общественных дисциплин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768954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модельных и реальных ситуациях выделять сущностные характеристики и основные виды деятельности людей, объяснять роль мотивов в деятельности человека. Выполнять несложные практические задания по анализу ситуаций, связанных с различными способами разрешения межличностных конфликтов. Выражать собственное отношение к различным способам разрешения межличностных конфликтов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784926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Использовать знания о биологическом и социальном в человеке для характеристики его природы; характеризовать и иллюстрировать конкретными примерами группы потребностей человека; приводить примеры основных видов деятельности человека; различать экономические, социальные, политические, культурные явления и процессы общественной жизни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4819962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Освоение приемов работы с социально значимой информацией, ее осмысление; развитие способностей обучающихся делать необходимые выводы и давать обоснованные оценки социальным событиям и процессам; развитие социального кругозора и формирование познавательного интереса к изучению общественных дисциплин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756613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Находить, извлекать и осмысливать информацию различного характера, полученную из доступных источников (фотоизображений), систематизировать, анализировать полученные данные; применять полученную информацию для соотнесения собственного поведения и поступков других людей с нормами поведения, установленными законом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3452799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Использовать знания о биологическом и социальном в человеке для характеристики его природы; характеризовать и иллюстрировать конкретными примерами группы потребностей человека; приводить примеры основных видов деятельности человека; различать экономические, социальные, политические, культурные явления и процессы общественной жизни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059244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Понимание основных принципов жизни общества, основ современных научных теорий общественного развития; формирование основ правосознания для соотнесения собственного поведения и поступков других людей с нравственными ценностями и нормами поведения, установленными законодательством Российской Федерации, убежденности в необходимости защищать правопорядок правовыми способами и средствами, умений реализовывать основные социальные роли в пределах своей дееспособности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8273726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Развитие социального кругозора и формирование познавательного интереса к изучению общественных дисциплин. Использовать знания о биологическом и социальном в человеке для характеристики его природы; характеризовать и иллюстрировать конкретными примерами группы потребностей человека; приводить примеры основных видов деятельности человека; различать экономические, социальные, политические, культурные явления и процессы общественной жизни; наблюдать и характеризовать явления и события, происходящие в различных сферах общественной жизни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88966"/>
                  </a:ext>
                </a:extLst>
              </a:tr>
              <a:tr h="2168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Приобретение теоретических знаний и опыта применения полученных знаний и умений для определения собственной активной позиции в общественной жизни, для решения типичных задач в области социальных отношений, адекватных возрасту обучающихся, межличностных отношений, включая отношения между людьми различных национальностей и вероисповеданий, возрастов и социальных групп;  развитие социального кругозора и формирование познавательного интереса к изучению общественных дисциплин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2328884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Освоение приемов работы с социально значимой информацией, ее осмысление; развитие способностей обучающихся делать необходимые выводы и давать обоснованные оценки социальным событиям и процессам; развитие социального кругозора и формирование познавательного интереса к изучению общественных дисциплин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646142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Находить, извлекать и осмысливать информацию различного характера, полученную из доступных источников (фотоизображений),  систематизировать, анализировать полученные данные; применять полученную информацию для соотнесения собственного поведения и поступков других людей с нормами поведения, установленными законом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40712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Приобретение теоретических знаний и опыта применения полученных знаний и умений для определения собственной активной позиции в общественной жизни, для решения типичных задач в области социальных отношений, адекватных возрасту обучающихся, межличностных отношений, включая отношения между людьми различных национальностей и вероисповеданий, возрастов и социальных групп; развитие социального кругозора и формирование познавательного интереса к изучению общественных дисциплин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562819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Умение осознанно использовать речевые средства в соответствии с задачей коммуникации; владение устной и письменной речью, монологической контекстной речью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78034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Анализировать несложные практические ситуации, связанные с гражданскими, семейными, трудовыми правоотношениями; в предлагаемых модельных ситуациях определять признаки правонарушения, проступка, преступления; исследовать несложные практические ситуации, связанные с защитой прав и интересов детей, оставшихся без попечения родителей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2445723"/>
                  </a:ext>
                </a:extLst>
              </a:tr>
              <a:tr h="1798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Montserrat regula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9.3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Находить, извлекать и осмысливать информацию правового характера, полученную из доступных источников, систематизировать, анализировать полученные данные; применять полученную информацию для соотнесения собственного поведения и поступков других людей с нормами поведения, установленными законом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4431114"/>
                  </a:ext>
                </a:extLst>
              </a:tr>
            </a:tbl>
          </a:graphicData>
        </a:graphic>
      </p:graphicFrame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6AA098EB-00A5-4472-B92F-2DD914CD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620" y="292746"/>
            <a:ext cx="10728960" cy="594360"/>
          </a:xfrm>
        </p:spPr>
        <p:txBody>
          <a:bodyPr/>
          <a:lstStyle/>
          <a:p>
            <a:r>
              <a:rPr lang="ru-RU" dirty="0"/>
              <a:t>Требования (умения)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F2FD34-C727-43ED-86F4-4CEE8B40A760}"/>
              </a:ext>
            </a:extLst>
          </p:cNvPr>
          <p:cNvSpPr txBox="1"/>
          <p:nvPr/>
        </p:nvSpPr>
        <p:spPr>
          <a:xfrm>
            <a:off x="10345661" y="13711"/>
            <a:ext cx="1846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Обществознание, 7 класс</a:t>
            </a:r>
          </a:p>
        </p:txBody>
      </p:sp>
    </p:spTree>
    <p:extLst>
      <p:ext uri="{BB962C8B-B14F-4D97-AF65-F5344CB8AC3E}">
        <p14:creationId xmlns:p14="http://schemas.microsoft.com/office/powerpoint/2010/main" val="384881960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8362281" cy="444387"/>
          </a:xfrm>
        </p:spPr>
        <p:txBody>
          <a:bodyPr>
            <a:noAutofit/>
          </a:bodyPr>
          <a:lstStyle/>
          <a:p>
            <a:r>
              <a:rPr lang="ru-RU" sz="2000" dirty="0"/>
              <a:t>Изменение доли участников по качеству знаний («4»+«5») по результатам ВПР в  2021-2024 гг.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B778A58D-E6E9-4DE1-8D27-8FDCACC32A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6975041"/>
              </p:ext>
            </p:extLst>
          </p:nvPr>
        </p:nvGraphicFramePr>
        <p:xfrm>
          <a:off x="98854" y="719667"/>
          <a:ext cx="11986054" cy="303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8FAA810D-E1F2-4CF0-9CEE-B6A9C74CD0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0982146"/>
              </p:ext>
            </p:extLst>
          </p:nvPr>
        </p:nvGraphicFramePr>
        <p:xfrm>
          <a:off x="0" y="3656001"/>
          <a:ext cx="11986054" cy="303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16071AD-CF15-41DA-8EBE-9123543C36CC}"/>
              </a:ext>
            </a:extLst>
          </p:cNvPr>
          <p:cNvSpPr txBox="1"/>
          <p:nvPr/>
        </p:nvSpPr>
        <p:spPr>
          <a:xfrm>
            <a:off x="10345661" y="13711"/>
            <a:ext cx="1846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Обществознание, 7 класс</a:t>
            </a:r>
          </a:p>
        </p:txBody>
      </p:sp>
    </p:spTree>
    <p:extLst>
      <p:ext uri="{BB962C8B-B14F-4D97-AF65-F5344CB8AC3E}">
        <p14:creationId xmlns:p14="http://schemas.microsoft.com/office/powerpoint/2010/main" val="17025042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2804</TotalTime>
  <Words>9207</Words>
  <Application>Microsoft Office PowerPoint</Application>
  <PresentationFormat>Широкоэкранный</PresentationFormat>
  <Paragraphs>1086</Paragraphs>
  <Slides>105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105</vt:i4>
      </vt:variant>
    </vt:vector>
  </HeadingPairs>
  <TitlesOfParts>
    <vt:vector size="112" baseType="lpstr">
      <vt:lpstr>Arial</vt:lpstr>
      <vt:lpstr>Calibri</vt:lpstr>
      <vt:lpstr>Calibri Light</vt:lpstr>
      <vt:lpstr>Courier New</vt:lpstr>
      <vt:lpstr>Montserrat regular</vt:lpstr>
      <vt:lpstr>Times New Roman</vt:lpstr>
      <vt:lpstr>Тема Office</vt:lpstr>
      <vt:lpstr>Результаты Всероссийских проверочных работ (ВПР)  в  Приморском крае  2024 год 7 класс</vt:lpstr>
      <vt:lpstr>Цель Всероссийских проверочных работ</vt:lpstr>
      <vt:lpstr>Как использовать результаты ВПР</vt:lpstr>
      <vt:lpstr>Презентация PowerPoint</vt:lpstr>
      <vt:lpstr>Презентация PowerPoint</vt:lpstr>
      <vt:lpstr>Презентация PowerPoint</vt:lpstr>
      <vt:lpstr>Требования (умения)</vt:lpstr>
      <vt:lpstr>Изменение доли участников по качеству знаний («4»+«5») по результатам ВПР  в  2021-2024 гг.</vt:lpstr>
      <vt:lpstr>Достижение планируемых результатов</vt:lpstr>
      <vt:lpstr>Распределение участников по отметкам, %</vt:lpstr>
      <vt:lpstr>Распределение первичных баллов</vt:lpstr>
      <vt:lpstr>Выполнение заданий группами участников, %</vt:lpstr>
      <vt:lpstr>Сравнение отметок за работу с отметками по журналу</vt:lpstr>
      <vt:lpstr>Выводы</vt:lpstr>
      <vt:lpstr>Презентация PowerPoint</vt:lpstr>
      <vt:lpstr>Презентация PowerPoint</vt:lpstr>
      <vt:lpstr>Требования (умения)</vt:lpstr>
      <vt:lpstr>Изменение доли участников по качеству знаний («4»+«5») по результатам ВПР в  2021-2024 гг.</vt:lpstr>
      <vt:lpstr>Достижение планируемых результатов</vt:lpstr>
      <vt:lpstr>Распределение участников по отметкам, %</vt:lpstr>
      <vt:lpstr>Распределение первичных баллов</vt:lpstr>
      <vt:lpstr>Выполнение заданий группами участников</vt:lpstr>
      <vt:lpstr>Сравнение отметок за работу с отметками по журналу</vt:lpstr>
      <vt:lpstr>Выводы</vt:lpstr>
      <vt:lpstr>Презентация PowerPoint</vt:lpstr>
      <vt:lpstr>Презентация PowerPoint</vt:lpstr>
      <vt:lpstr>Требования (умения)</vt:lpstr>
      <vt:lpstr>Изменение доли участников по качеству знаний («4»+«5») по результатам ВПР в  2023-2024 гг.</vt:lpstr>
      <vt:lpstr>Достижение планируемых результатов</vt:lpstr>
      <vt:lpstr>Распределение участников по отметкам, %</vt:lpstr>
      <vt:lpstr>Распределение первичных баллов</vt:lpstr>
      <vt:lpstr>Выполнение заданий группами участников</vt:lpstr>
      <vt:lpstr>Сравнение отметок за работу с отметками по журналу</vt:lpstr>
      <vt:lpstr>Выводы</vt:lpstr>
      <vt:lpstr>Презентация PowerPoint</vt:lpstr>
      <vt:lpstr>Презентация PowerPoint</vt:lpstr>
      <vt:lpstr>Требования (умения)</vt:lpstr>
      <vt:lpstr>Изменение доли участников по качеству знаний («4»+«5») по результатам ВПР в  2021-2024 гг.</vt:lpstr>
      <vt:lpstr>Достижение планируемых результатов</vt:lpstr>
      <vt:lpstr>Распределение участников по отметкам, %</vt:lpstr>
      <vt:lpstr>Распределение первичных баллов</vt:lpstr>
      <vt:lpstr>Выполнение заданий группами участников</vt:lpstr>
      <vt:lpstr>Сравнение отметок за работу с отметками по журналу</vt:lpstr>
      <vt:lpstr>Выводы</vt:lpstr>
      <vt:lpstr>Презентация PowerPoint</vt:lpstr>
      <vt:lpstr>Презентация PowerPoint</vt:lpstr>
      <vt:lpstr>Требования (умения)</vt:lpstr>
      <vt:lpstr>Изменение доли участников по качеству знаний («4»+«5») по результатам ВПР в  2024 гг.</vt:lpstr>
      <vt:lpstr>Достижение планируемых результатов</vt:lpstr>
      <vt:lpstr>Распределение участников по отметкам, %</vt:lpstr>
      <vt:lpstr>Распределение первичных баллов</vt:lpstr>
      <vt:lpstr>Выполнение заданий группами участников</vt:lpstr>
      <vt:lpstr>Сравнение отметок за работу с отметками по журналу</vt:lpstr>
      <vt:lpstr>Выводы</vt:lpstr>
      <vt:lpstr>Презентация PowerPoint</vt:lpstr>
      <vt:lpstr>Презентация PowerPoint</vt:lpstr>
      <vt:lpstr>Требования (умения)</vt:lpstr>
      <vt:lpstr>Изменение доли участников по качеству знаний («4»+«5») по результатам ВПР в  2021-2024 гг.</vt:lpstr>
      <vt:lpstr>Достижение планируемых результатов</vt:lpstr>
      <vt:lpstr>Распределение участников по отметкам, %</vt:lpstr>
      <vt:lpstr>Распределение первичных баллов</vt:lpstr>
      <vt:lpstr>Выполнение заданий группами участников</vt:lpstr>
      <vt:lpstr>Сравнение отметок за работу с отметками по журналу</vt:lpstr>
      <vt:lpstr>Выводы</vt:lpstr>
      <vt:lpstr>Презентация PowerPoint</vt:lpstr>
      <vt:lpstr>Презентация PowerPoint</vt:lpstr>
      <vt:lpstr>Требования (умения)</vt:lpstr>
      <vt:lpstr>Изменение доли участников по качеству знаний («4»+ «5») по результатам ВПР в  2021-2024 гг.</vt:lpstr>
      <vt:lpstr>Достижение планируемых результатов</vt:lpstr>
      <vt:lpstr>Распределение участников по отметкам, %</vt:lpstr>
      <vt:lpstr>Распределение первичных баллов</vt:lpstr>
      <vt:lpstr>Выполнение заданий группами участников</vt:lpstr>
      <vt:lpstr>Сравнение отметок за работу с отметками по журналу</vt:lpstr>
      <vt:lpstr>Выводы</vt:lpstr>
      <vt:lpstr>Презентация PowerPoint</vt:lpstr>
      <vt:lpstr>Презентация PowerPoint</vt:lpstr>
      <vt:lpstr>Требования (умения)</vt:lpstr>
      <vt:lpstr>Изменение доли участников по качеству знаний («4»+«5») по результатам ВПР в  2021-2024 гг.</vt:lpstr>
      <vt:lpstr>Достижение планируемых результатов</vt:lpstr>
      <vt:lpstr>Распределение участников по отметкам, %</vt:lpstr>
      <vt:lpstr>Распределение первичных баллов</vt:lpstr>
      <vt:lpstr>Выполнение заданий группами участников</vt:lpstr>
      <vt:lpstr>Сравнение отметок за работу с отметками по журналу</vt:lpstr>
      <vt:lpstr>Выводы</vt:lpstr>
      <vt:lpstr>Презентация PowerPoint</vt:lpstr>
      <vt:lpstr>Презентация PowerPoint</vt:lpstr>
      <vt:lpstr>Требования (умения)</vt:lpstr>
      <vt:lpstr>Требования (умения)</vt:lpstr>
      <vt:lpstr>Изменение доли участников по качеству знаний («4»+«5») по результатам ВПР в  2021-2024 гг.</vt:lpstr>
      <vt:lpstr>Достижение планируемых результатов</vt:lpstr>
      <vt:lpstr>Распределение участников по отметкам, %</vt:lpstr>
      <vt:lpstr>Распределение первичных баллов</vt:lpstr>
      <vt:lpstr>Выполнение заданий группами участников</vt:lpstr>
      <vt:lpstr>Сравнение отметок за работу с отметками по журналу</vt:lpstr>
      <vt:lpstr>Выводы</vt:lpstr>
      <vt:lpstr>Презентация PowerPoint</vt:lpstr>
      <vt:lpstr>Презентация PowerPoint</vt:lpstr>
      <vt:lpstr>Требования (умения)</vt:lpstr>
      <vt:lpstr>Изменение доли участников по качеству знаний («4»+«5») по результатам ВПР в  2021-2024 гг.</vt:lpstr>
      <vt:lpstr>Достижение планируемых результатов</vt:lpstr>
      <vt:lpstr>Распределение участников по отметкам, %</vt:lpstr>
      <vt:lpstr>Распределение первичных баллов</vt:lpstr>
      <vt:lpstr>Выполнение заданий группами участников</vt:lpstr>
      <vt:lpstr>Сравнение отметок за работу с отметками по журналу</vt:lpstr>
      <vt:lpstr>Выводы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Bogdan Nurgatin</dc:creator>
  <cp:lastModifiedBy>Елена Ю. Новожеева</cp:lastModifiedBy>
  <cp:revision>789</cp:revision>
  <cp:lastPrinted>2024-07-31T23:43:44Z</cp:lastPrinted>
  <dcterms:created xsi:type="dcterms:W3CDTF">2022-06-03T19:16:13Z</dcterms:created>
  <dcterms:modified xsi:type="dcterms:W3CDTF">2024-08-02T06:44:55Z</dcterms:modified>
</cp:coreProperties>
</file>